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Montserrat" panose="020B0604020202020204" charset="0"/>
      <p:regular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8" d="100"/>
          <a:sy n="48" d="100"/>
        </p:scale>
        <p:origin x="78"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7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58309" y="2708672"/>
            <a:ext cx="7627382" cy="346710"/>
          </a:xfrm>
          <a:prstGeom prst="rect">
            <a:avLst/>
          </a:prstGeom>
          <a:noFill/>
          <a:ln/>
        </p:spPr>
        <p:txBody>
          <a:bodyPr wrap="none" lIns="0" tIns="0" rIns="0" bIns="0" rtlCol="0" anchor="t"/>
          <a:lstStyle/>
          <a:p>
            <a:pPr marL="0" indent="0" algn="l">
              <a:lnSpc>
                <a:spcPts val="2700"/>
              </a:lnSpc>
              <a:buNone/>
            </a:pPr>
            <a:endParaRPr lang="en-US" sz="1700" dirty="0"/>
          </a:p>
        </p:txBody>
      </p:sp>
      <p:sp>
        <p:nvSpPr>
          <p:cNvPr id="4" name="Text 1"/>
          <p:cNvSpPr/>
          <p:nvPr/>
        </p:nvSpPr>
        <p:spPr>
          <a:xfrm>
            <a:off x="343801" y="1086741"/>
            <a:ext cx="7627382" cy="1425416"/>
          </a:xfrm>
          <a:prstGeom prst="rect">
            <a:avLst/>
          </a:prstGeom>
          <a:noFill/>
          <a:ln/>
        </p:spPr>
        <p:txBody>
          <a:bodyPr wrap="square" lIns="0" tIns="0" rIns="0" bIns="0" rtlCol="0" anchor="t"/>
          <a:lstStyle/>
          <a:p>
            <a:pPr marL="0" indent="0" algn="ctr">
              <a:lnSpc>
                <a:spcPts val="5600"/>
              </a:lnSpc>
              <a:buNone/>
            </a:pPr>
            <a:r>
              <a:rPr lang="en-US" sz="4450" b="1" dirty="0">
                <a:solidFill>
                  <a:srgbClr val="2E3C4E"/>
                </a:solidFill>
                <a:latin typeface="Times New Roman" panose="02020603050405020304" pitchFamily="18" charset="0"/>
                <a:ea typeface="Barlow Bold" pitchFamily="34" charset="-122"/>
                <a:cs typeface="Times New Roman" panose="02020603050405020304" pitchFamily="18" charset="0"/>
              </a:rPr>
              <a:t>GIỚI THIỆU THÔNG TƯ </a:t>
            </a:r>
            <a:endParaRPr lang="en-US" sz="4450" b="1" dirty="0" smtClean="0">
              <a:solidFill>
                <a:srgbClr val="2E3C4E"/>
              </a:solidFill>
              <a:latin typeface="Times New Roman" panose="02020603050405020304" pitchFamily="18" charset="0"/>
              <a:ea typeface="Barlow Bold" pitchFamily="34" charset="-122"/>
              <a:cs typeface="Times New Roman" panose="02020603050405020304" pitchFamily="18" charset="0"/>
            </a:endParaRPr>
          </a:p>
          <a:p>
            <a:pPr marL="0" indent="0" algn="ctr">
              <a:lnSpc>
                <a:spcPts val="5600"/>
              </a:lnSpc>
              <a:buNone/>
            </a:pPr>
            <a:r>
              <a:rPr lang="en-US" sz="4450" b="1" dirty="0" smtClean="0">
                <a:solidFill>
                  <a:srgbClr val="2E3C4E"/>
                </a:solidFill>
                <a:latin typeface="Times New Roman" panose="02020603050405020304" pitchFamily="18" charset="0"/>
                <a:ea typeface="Barlow Bold" pitchFamily="34" charset="-122"/>
                <a:cs typeface="Times New Roman" panose="02020603050405020304" pitchFamily="18" charset="0"/>
              </a:rPr>
              <a:t>SỐ </a:t>
            </a:r>
            <a:r>
              <a:rPr lang="en-US" sz="4450" b="1" dirty="0">
                <a:solidFill>
                  <a:srgbClr val="2E3C4E"/>
                </a:solidFill>
                <a:latin typeface="Times New Roman" panose="02020603050405020304" pitchFamily="18" charset="0"/>
                <a:ea typeface="Barlow Bold" pitchFamily="34" charset="-122"/>
                <a:cs typeface="Times New Roman" panose="02020603050405020304" pitchFamily="18" charset="0"/>
              </a:rPr>
              <a:t>21/2025/TT-BNV</a:t>
            </a:r>
            <a:endParaRPr lang="en-US" sz="4450" dirty="0">
              <a:latin typeface="Times New Roman" panose="02020603050405020304" pitchFamily="18" charset="0"/>
              <a:cs typeface="Times New Roman" panose="02020603050405020304" pitchFamily="18" charset="0"/>
            </a:endParaRPr>
          </a:p>
        </p:txBody>
      </p:sp>
      <p:sp>
        <p:nvSpPr>
          <p:cNvPr id="5" name="Text 2"/>
          <p:cNvSpPr/>
          <p:nvPr/>
        </p:nvSpPr>
        <p:spPr>
          <a:xfrm>
            <a:off x="399972" y="3055382"/>
            <a:ext cx="7837098" cy="3323222"/>
          </a:xfrm>
          <a:prstGeom prst="rect">
            <a:avLst/>
          </a:prstGeom>
          <a:noFill/>
          <a:ln/>
        </p:spPr>
        <p:txBody>
          <a:bodyPr wrap="square" lIns="0" tIns="0" rIns="0" bIns="0" rtlCol="0" anchor="t"/>
          <a:lstStyle/>
          <a:p>
            <a:pPr algn="ctr">
              <a:lnSpc>
                <a:spcPts val="5600"/>
              </a:lnSpc>
              <a:spcBef>
                <a:spcPts val="1200"/>
              </a:spcBef>
              <a:spcAft>
                <a:spcPts val="1200"/>
              </a:spcAft>
            </a:pPr>
            <a:r>
              <a:rPr lang="en-US" sz="4450" dirty="0">
                <a:solidFill>
                  <a:srgbClr val="2E3C4E"/>
                </a:solidFill>
                <a:latin typeface="Times New Roman" panose="02020603050405020304" pitchFamily="18" charset="0"/>
                <a:ea typeface="Barlow Bold" pitchFamily="34" charset="-122"/>
                <a:cs typeface="Times New Roman" panose="02020603050405020304" pitchFamily="18" charset="0"/>
              </a:rPr>
              <a:t>Hướng dẫn nghiệp vụ công tác bầu cử đại biểu Quốc hội khóa XVI và đại biểu HĐND các cấp nhiệm kỳ 2026 – 2031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071" y="0"/>
            <a:ext cx="6393330" cy="8229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4216599" y="544634"/>
            <a:ext cx="5701546" cy="712708"/>
          </a:xfrm>
          <a:prstGeom prst="rect">
            <a:avLst/>
          </a:prstGeom>
          <a:noFill/>
          <a:ln/>
        </p:spPr>
        <p:txBody>
          <a:bodyPr wrap="none" lIns="0" tIns="0" rIns="0" bIns="0" rtlCol="0" anchor="t"/>
          <a:lstStyle/>
          <a:p>
            <a:pPr marL="0" indent="0" algn="ctr">
              <a:lnSpc>
                <a:spcPts val="5600"/>
              </a:lnSpc>
              <a:buNone/>
            </a:pPr>
            <a:r>
              <a:rPr lang="en-US" sz="4500" b="1" dirty="0" smtClean="0">
                <a:solidFill>
                  <a:srgbClr val="2E3C4E"/>
                </a:solidFill>
                <a:latin typeface="Times New Roman" panose="02020603050405020304" pitchFamily="18" charset="0"/>
                <a:ea typeface="Barlow Bold" pitchFamily="34" charset="-122"/>
                <a:cs typeface="Times New Roman" panose="02020603050405020304" pitchFamily="18" charset="0"/>
              </a:rPr>
              <a:t>I. MỤC TIÊU, QUAN ĐIỂM</a:t>
            </a:r>
            <a:endParaRPr lang="en-US" sz="4500" dirty="0">
              <a:latin typeface="Times New Roman" panose="02020603050405020304" pitchFamily="18" charset="0"/>
              <a:cs typeface="Times New Roman" panose="02020603050405020304" pitchFamily="18" charset="0"/>
            </a:endParaRPr>
          </a:p>
        </p:txBody>
      </p:sp>
      <p:sp>
        <p:nvSpPr>
          <p:cNvPr id="4" name="Shape 1"/>
          <p:cNvSpPr/>
          <p:nvPr/>
        </p:nvSpPr>
        <p:spPr>
          <a:xfrm>
            <a:off x="758309" y="1984891"/>
            <a:ext cx="3705344" cy="2713792"/>
          </a:xfrm>
          <a:prstGeom prst="roundRect">
            <a:avLst>
              <a:gd name="adj" fmla="val 5391"/>
            </a:avLst>
          </a:prstGeom>
          <a:solidFill>
            <a:srgbClr val="FFFFFF"/>
          </a:solidFill>
          <a:ln w="30480">
            <a:solidFill>
              <a:srgbClr val="BACFDD"/>
            </a:solidFill>
            <a:prstDash val="solid"/>
          </a:ln>
        </p:spPr>
      </p:sp>
      <p:pic>
        <p:nvPicPr>
          <p:cNvPr id="5" name="Image 1" descr="preencoded.png"/>
          <p:cNvPicPr>
            <a:picLocks noChangeAspect="1"/>
          </p:cNvPicPr>
          <p:nvPr/>
        </p:nvPicPr>
        <p:blipFill>
          <a:blip r:embed="rId3"/>
          <a:stretch>
            <a:fillRect/>
          </a:stretch>
        </p:blipFill>
        <p:spPr>
          <a:xfrm>
            <a:off x="727829" y="1984891"/>
            <a:ext cx="121920" cy="2713792"/>
          </a:xfrm>
          <a:prstGeom prst="rect">
            <a:avLst/>
          </a:prstGeom>
        </p:spPr>
      </p:pic>
      <p:sp>
        <p:nvSpPr>
          <p:cNvPr id="6" name="Text 2"/>
          <p:cNvSpPr/>
          <p:nvPr/>
        </p:nvSpPr>
        <p:spPr>
          <a:xfrm>
            <a:off x="823080" y="2154710"/>
            <a:ext cx="3247604" cy="303237"/>
          </a:xfrm>
          <a:prstGeom prst="rect">
            <a:avLst/>
          </a:prstGeom>
          <a:noFill/>
          <a:ln/>
        </p:spPr>
        <p:txBody>
          <a:bodyPr wrap="none" lIns="0" tIns="0" rIns="0" bIns="0" rtlCol="0" anchor="t"/>
          <a:lstStyle/>
          <a:p>
            <a:pPr marL="0" indent="0" algn="l">
              <a:lnSpc>
                <a:spcPts val="2800"/>
              </a:lnSpc>
              <a:buNone/>
            </a:pP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1. </a:t>
            </a:r>
            <a:r>
              <a:rPr lang="en-US" sz="3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Hướng</a:t>
            </a: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3000" b="1" dirty="0">
                <a:solidFill>
                  <a:srgbClr val="384653"/>
                </a:solidFill>
                <a:latin typeface="Times New Roman" panose="02020603050405020304" pitchFamily="18" charset="0"/>
                <a:ea typeface="Barlow Bold" pitchFamily="34" charset="-122"/>
                <a:cs typeface="Times New Roman" panose="02020603050405020304" pitchFamily="18" charset="0"/>
              </a:rPr>
              <a:t>dẫn kịp thời</a:t>
            </a:r>
            <a:endParaRPr lang="en-US" sz="3000" dirty="0">
              <a:latin typeface="Times New Roman" panose="02020603050405020304" pitchFamily="18" charset="0"/>
              <a:cs typeface="Times New Roman" panose="02020603050405020304" pitchFamily="18" charset="0"/>
            </a:endParaRPr>
          </a:p>
        </p:txBody>
      </p:sp>
      <p:sp>
        <p:nvSpPr>
          <p:cNvPr id="7" name="Text 3"/>
          <p:cNvSpPr/>
          <p:nvPr/>
        </p:nvSpPr>
        <p:spPr>
          <a:xfrm>
            <a:off x="995785" y="2821722"/>
            <a:ext cx="3119795" cy="1040130"/>
          </a:xfrm>
          <a:prstGeom prst="rect">
            <a:avLst/>
          </a:prstGeom>
          <a:noFill/>
          <a:ln/>
        </p:spPr>
        <p:txBody>
          <a:bodyPr wrap="square" lIns="0" tIns="0" rIns="0" bIns="0" rtlCol="0" anchor="t"/>
          <a:lstStyle/>
          <a:p>
            <a:pPr marL="0" indent="0" algn="l">
              <a:lnSpc>
                <a:spcPts val="2700"/>
              </a:lnSpc>
              <a:buNone/>
            </a:pPr>
            <a:r>
              <a:rPr lang="en-US" sz="3000" dirty="0">
                <a:solidFill>
                  <a:srgbClr val="384653"/>
                </a:solidFill>
                <a:latin typeface="Times New Roman" panose="02020603050405020304" pitchFamily="18" charset="0"/>
                <a:ea typeface="Montserrat" pitchFamily="34" charset="-122"/>
                <a:cs typeface="Times New Roman" panose="02020603050405020304" pitchFamily="18" charset="0"/>
              </a:rPr>
              <a:t>Cụ thể hóa chủ trương của Đảng và pháp luật về bầu cử.</a:t>
            </a:r>
            <a:endParaRPr lang="en-US" sz="3000" dirty="0">
              <a:latin typeface="Times New Roman" panose="02020603050405020304" pitchFamily="18" charset="0"/>
              <a:cs typeface="Times New Roman" panose="02020603050405020304" pitchFamily="18" charset="0"/>
            </a:endParaRPr>
          </a:p>
        </p:txBody>
      </p:sp>
      <p:sp>
        <p:nvSpPr>
          <p:cNvPr id="8" name="Shape 4"/>
          <p:cNvSpPr/>
          <p:nvPr/>
        </p:nvSpPr>
        <p:spPr>
          <a:xfrm>
            <a:off x="4963332" y="1984891"/>
            <a:ext cx="3705463" cy="2713792"/>
          </a:xfrm>
          <a:prstGeom prst="roundRect">
            <a:avLst>
              <a:gd name="adj" fmla="val 5391"/>
            </a:avLst>
          </a:prstGeom>
          <a:solidFill>
            <a:srgbClr val="FFFFFF"/>
          </a:solidFill>
          <a:ln w="30480">
            <a:solidFill>
              <a:srgbClr val="BACFDD"/>
            </a:solidFill>
            <a:prstDash val="solid"/>
          </a:ln>
        </p:spPr>
      </p:sp>
      <p:pic>
        <p:nvPicPr>
          <p:cNvPr id="9" name="Image 2" descr="preencoded.png"/>
          <p:cNvPicPr>
            <a:picLocks noChangeAspect="1"/>
          </p:cNvPicPr>
          <p:nvPr/>
        </p:nvPicPr>
        <p:blipFill>
          <a:blip r:embed="rId3"/>
          <a:stretch>
            <a:fillRect/>
          </a:stretch>
        </p:blipFill>
        <p:spPr>
          <a:xfrm>
            <a:off x="4868455" y="1984891"/>
            <a:ext cx="121920" cy="2713792"/>
          </a:xfrm>
          <a:prstGeom prst="rect">
            <a:avLst/>
          </a:prstGeom>
        </p:spPr>
      </p:pic>
      <p:sp>
        <p:nvSpPr>
          <p:cNvPr id="10" name="Text 5"/>
          <p:cNvSpPr/>
          <p:nvPr/>
        </p:nvSpPr>
        <p:spPr>
          <a:xfrm>
            <a:off x="5267075" y="2178948"/>
            <a:ext cx="2850713" cy="356235"/>
          </a:xfrm>
          <a:prstGeom prst="rect">
            <a:avLst/>
          </a:prstGeom>
          <a:noFill/>
          <a:ln/>
        </p:spPr>
        <p:txBody>
          <a:bodyPr wrap="none" lIns="0" tIns="0" rIns="0" bIns="0" rtlCol="0" anchor="t"/>
          <a:lstStyle/>
          <a:p>
            <a:pPr marL="0" indent="0" algn="l">
              <a:lnSpc>
                <a:spcPts val="2800"/>
              </a:lnSpc>
              <a:buNone/>
            </a:pP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2. </a:t>
            </a:r>
            <a:r>
              <a:rPr lang="en-US" sz="3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Đồng</a:t>
            </a: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3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bộ</a:t>
            </a:r>
            <a:r>
              <a:rPr lang="en-US" sz="3000" b="1" dirty="0">
                <a:solidFill>
                  <a:srgbClr val="384653"/>
                </a:solidFill>
                <a:latin typeface="Times New Roman" panose="02020603050405020304" pitchFamily="18" charset="0"/>
                <a:ea typeface="Barlow Bold" pitchFamily="34" charset="-122"/>
                <a:cs typeface="Times New Roman" panose="02020603050405020304" pitchFamily="18" charset="0"/>
              </a:rPr>
              <a:t>,</a:t>
            </a: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3000" b="1" dirty="0" err="1">
                <a:solidFill>
                  <a:srgbClr val="384653"/>
                </a:solidFill>
                <a:latin typeface="Times New Roman" panose="02020603050405020304" pitchFamily="18" charset="0"/>
                <a:ea typeface="Barlow Bold" pitchFamily="34" charset="-122"/>
                <a:cs typeface="Times New Roman" panose="02020603050405020304" pitchFamily="18" charset="0"/>
              </a:rPr>
              <a:t>đ</a:t>
            </a:r>
            <a:r>
              <a:rPr lang="en-US" sz="3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ổi</a:t>
            </a: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3000" b="1" dirty="0">
                <a:solidFill>
                  <a:srgbClr val="384653"/>
                </a:solidFill>
                <a:latin typeface="Times New Roman" panose="02020603050405020304" pitchFamily="18" charset="0"/>
                <a:ea typeface="Barlow Bold" pitchFamily="34" charset="-122"/>
                <a:cs typeface="Times New Roman" panose="02020603050405020304" pitchFamily="18" charset="0"/>
              </a:rPr>
              <a:t>mới</a:t>
            </a:r>
            <a:endParaRPr lang="en-US" sz="3000" dirty="0">
              <a:latin typeface="Times New Roman" panose="02020603050405020304" pitchFamily="18" charset="0"/>
              <a:cs typeface="Times New Roman" panose="02020603050405020304" pitchFamily="18" charset="0"/>
            </a:endParaRPr>
          </a:p>
        </p:txBody>
      </p:sp>
      <p:sp>
        <p:nvSpPr>
          <p:cNvPr id="11" name="Text 6"/>
          <p:cNvSpPr/>
          <p:nvPr/>
        </p:nvSpPr>
        <p:spPr>
          <a:xfrm>
            <a:off x="4929415" y="2698505"/>
            <a:ext cx="3705463" cy="1733550"/>
          </a:xfrm>
          <a:prstGeom prst="rect">
            <a:avLst/>
          </a:prstGeom>
          <a:noFill/>
          <a:ln/>
        </p:spPr>
        <p:txBody>
          <a:bodyPr wrap="square" lIns="0" tIns="0" rIns="0" bIns="0" rtlCol="0" anchor="t"/>
          <a:lstStyle/>
          <a:p>
            <a:pPr marL="0" indent="0" algn="ctr">
              <a:lnSpc>
                <a:spcPts val="2700"/>
              </a:lnSpc>
              <a:buNone/>
            </a:pPr>
            <a:r>
              <a:rPr lang="en-US" sz="2700" dirty="0">
                <a:solidFill>
                  <a:srgbClr val="384653"/>
                </a:solidFill>
                <a:latin typeface="Times New Roman" panose="02020603050405020304" pitchFamily="18" charset="0"/>
                <a:ea typeface="Montserrat" pitchFamily="34" charset="-122"/>
                <a:cs typeface="Times New Roman" panose="02020603050405020304" pitchFamily="18" charset="0"/>
              </a:rPr>
              <a:t>Đảm bảo thống nhất với mô hình chính quyền 02 cấp, ứng dụng công nghệ, chuyển đổi số, an </a:t>
            </a:r>
            <a:r>
              <a:rPr lang="en-US" sz="2700" dirty="0" err="1">
                <a:solidFill>
                  <a:srgbClr val="384653"/>
                </a:solidFill>
                <a:latin typeface="Times New Roman" panose="02020603050405020304" pitchFamily="18" charset="0"/>
                <a:ea typeface="Montserrat" pitchFamily="34" charset="-122"/>
                <a:cs typeface="Times New Roman" panose="02020603050405020304" pitchFamily="18" charset="0"/>
              </a:rPr>
              <a:t>toàn</a:t>
            </a:r>
            <a:r>
              <a:rPr lang="en-US" sz="2700" dirty="0">
                <a:solidFill>
                  <a:srgbClr val="384653"/>
                </a:solidFill>
                <a:latin typeface="Times New Roman" panose="02020603050405020304" pitchFamily="18" charset="0"/>
                <a:ea typeface="Montserrat" pitchFamily="34" charset="-122"/>
                <a:cs typeface="Times New Roman" panose="02020603050405020304" pitchFamily="18" charset="0"/>
              </a:rPr>
              <a:t> </a:t>
            </a:r>
            <a:endParaRPr lang="en-US" sz="2700" dirty="0" smtClean="0">
              <a:solidFill>
                <a:srgbClr val="384653"/>
              </a:solidFill>
              <a:latin typeface="Times New Roman" panose="02020603050405020304" pitchFamily="18" charset="0"/>
              <a:ea typeface="Montserrat" pitchFamily="34" charset="-122"/>
              <a:cs typeface="Times New Roman" panose="02020603050405020304" pitchFamily="18" charset="0"/>
            </a:endParaRPr>
          </a:p>
          <a:p>
            <a:pPr marL="0" indent="0" algn="ctr">
              <a:lnSpc>
                <a:spcPts val="2700"/>
              </a:lnSpc>
              <a:buNone/>
            </a:pPr>
            <a:r>
              <a:rPr lang="en-US" sz="27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dữ</a:t>
            </a:r>
            <a:r>
              <a:rPr lang="en-US" sz="27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700" dirty="0">
                <a:solidFill>
                  <a:srgbClr val="384653"/>
                </a:solidFill>
                <a:latin typeface="Times New Roman" panose="02020603050405020304" pitchFamily="18" charset="0"/>
                <a:ea typeface="Montserrat" pitchFamily="34" charset="-122"/>
                <a:cs typeface="Times New Roman" panose="02020603050405020304" pitchFamily="18" charset="0"/>
              </a:rPr>
              <a:t>liệu.</a:t>
            </a:r>
            <a:endParaRPr lang="en-US" sz="2700" dirty="0">
              <a:latin typeface="Times New Roman" panose="02020603050405020304" pitchFamily="18" charset="0"/>
              <a:cs typeface="Times New Roman" panose="02020603050405020304" pitchFamily="18" charset="0"/>
            </a:endParaRPr>
          </a:p>
        </p:txBody>
      </p:sp>
      <p:sp>
        <p:nvSpPr>
          <p:cNvPr id="12" name="Shape 7"/>
          <p:cNvSpPr/>
          <p:nvPr/>
        </p:nvSpPr>
        <p:spPr>
          <a:xfrm>
            <a:off x="9533177" y="1970931"/>
            <a:ext cx="3982054" cy="2713792"/>
          </a:xfrm>
          <a:prstGeom prst="roundRect">
            <a:avLst>
              <a:gd name="adj" fmla="val 6181"/>
            </a:avLst>
          </a:prstGeom>
          <a:solidFill>
            <a:srgbClr val="FFFFFF"/>
          </a:solidFill>
          <a:ln w="30480">
            <a:solidFill>
              <a:srgbClr val="BACFDD"/>
            </a:solidFill>
            <a:prstDash val="solid"/>
          </a:ln>
        </p:spPr>
      </p:sp>
      <p:pic>
        <p:nvPicPr>
          <p:cNvPr id="13" name="Image 3" descr="preencoded.png"/>
          <p:cNvPicPr>
            <a:picLocks noChangeAspect="1"/>
          </p:cNvPicPr>
          <p:nvPr/>
        </p:nvPicPr>
        <p:blipFill>
          <a:blip r:embed="rId4"/>
          <a:stretch>
            <a:fillRect/>
          </a:stretch>
        </p:blipFill>
        <p:spPr>
          <a:xfrm>
            <a:off x="9463288" y="1984891"/>
            <a:ext cx="139778" cy="2713791"/>
          </a:xfrm>
          <a:prstGeom prst="rect">
            <a:avLst/>
          </a:prstGeom>
        </p:spPr>
      </p:pic>
      <p:sp>
        <p:nvSpPr>
          <p:cNvPr id="14" name="Text 8"/>
          <p:cNvSpPr/>
          <p:nvPr/>
        </p:nvSpPr>
        <p:spPr>
          <a:xfrm>
            <a:off x="9918145" y="2178948"/>
            <a:ext cx="2850713" cy="356235"/>
          </a:xfrm>
          <a:prstGeom prst="rect">
            <a:avLst/>
          </a:prstGeom>
          <a:noFill/>
          <a:ln/>
        </p:spPr>
        <p:txBody>
          <a:bodyPr wrap="none" lIns="0" tIns="0" rIns="0" bIns="0" rtlCol="0" anchor="t"/>
          <a:lstStyle/>
          <a:p>
            <a:pPr marL="0" indent="0" algn="l">
              <a:lnSpc>
                <a:spcPts val="2800"/>
              </a:lnSpc>
              <a:buNone/>
            </a:pP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3. </a:t>
            </a:r>
            <a:r>
              <a:rPr lang="en-US" sz="3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Kế</a:t>
            </a: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3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thừa</a:t>
            </a: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3000" b="1" dirty="0" err="1">
                <a:solidFill>
                  <a:srgbClr val="384653"/>
                </a:solidFill>
                <a:latin typeface="Times New Roman" panose="02020603050405020304" pitchFamily="18" charset="0"/>
                <a:ea typeface="Barlow Bold" pitchFamily="34" charset="-122"/>
                <a:cs typeface="Times New Roman" panose="02020603050405020304" pitchFamily="18" charset="0"/>
              </a:rPr>
              <a:t>l</a:t>
            </a:r>
            <a:r>
              <a:rPr lang="en-US" sz="3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inh</a:t>
            </a:r>
            <a:r>
              <a:rPr lang="en-US" sz="3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3000" b="1" dirty="0">
                <a:solidFill>
                  <a:srgbClr val="384653"/>
                </a:solidFill>
                <a:latin typeface="Times New Roman" panose="02020603050405020304" pitchFamily="18" charset="0"/>
                <a:ea typeface="Barlow Bold" pitchFamily="34" charset="-122"/>
                <a:cs typeface="Times New Roman" panose="02020603050405020304" pitchFamily="18" charset="0"/>
              </a:rPr>
              <a:t>hoạt</a:t>
            </a:r>
            <a:endParaRPr lang="en-US" sz="3000" dirty="0">
              <a:latin typeface="Times New Roman" panose="02020603050405020304" pitchFamily="18" charset="0"/>
              <a:cs typeface="Times New Roman" panose="02020603050405020304" pitchFamily="18" charset="0"/>
            </a:endParaRPr>
          </a:p>
        </p:txBody>
      </p:sp>
      <p:sp>
        <p:nvSpPr>
          <p:cNvPr id="15" name="Text 9"/>
          <p:cNvSpPr/>
          <p:nvPr/>
        </p:nvSpPr>
        <p:spPr>
          <a:xfrm>
            <a:off x="9948168" y="2718078"/>
            <a:ext cx="3263429" cy="1386840"/>
          </a:xfrm>
          <a:prstGeom prst="rect">
            <a:avLst/>
          </a:prstGeom>
          <a:noFill/>
          <a:ln/>
        </p:spPr>
        <p:txBody>
          <a:bodyPr wrap="square" lIns="0" tIns="0" rIns="0" bIns="0" rtlCol="0" anchor="t"/>
          <a:lstStyle/>
          <a:p>
            <a:pPr algn="just">
              <a:lnSpc>
                <a:spcPts val="2700"/>
              </a:lnSpc>
            </a:pPr>
            <a:r>
              <a:rPr lang="en-US" sz="2700" dirty="0">
                <a:solidFill>
                  <a:srgbClr val="384653"/>
                </a:solidFill>
                <a:latin typeface="Times New Roman" panose="02020603050405020304" pitchFamily="18" charset="0"/>
                <a:ea typeface="Montserrat" pitchFamily="34" charset="-122"/>
                <a:cs typeface="Times New Roman" panose="02020603050405020304" pitchFamily="18" charset="0"/>
              </a:rPr>
              <a:t>Tích hợp kinh nghiệm bầu cử trước đây, đảm bảo rõ ràng nhưng linh hoạt cho </a:t>
            </a:r>
            <a:r>
              <a:rPr lang="en-US" sz="2700" dirty="0" err="1">
                <a:solidFill>
                  <a:srgbClr val="384653"/>
                </a:solidFill>
                <a:latin typeface="Times New Roman" panose="02020603050405020304" pitchFamily="18" charset="0"/>
                <a:ea typeface="Montserrat" pitchFamily="34" charset="-122"/>
                <a:cs typeface="Times New Roman" panose="02020603050405020304" pitchFamily="18" charset="0"/>
              </a:rPr>
              <a:t>địa</a:t>
            </a:r>
            <a:r>
              <a:rPr lang="en-US" sz="2700" dirty="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7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phương</a:t>
            </a:r>
            <a:endParaRPr lang="en-US" sz="2700" dirty="0" smtClean="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48545"/>
          <a:stretch/>
        </p:blipFill>
        <p:spPr>
          <a:xfrm>
            <a:off x="11155969" y="6486525"/>
            <a:ext cx="3474431" cy="17430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2890697" y="348535"/>
            <a:ext cx="5131832" cy="496491"/>
          </a:xfrm>
          <a:prstGeom prst="rect">
            <a:avLst/>
          </a:prstGeom>
          <a:noFill/>
          <a:ln/>
        </p:spPr>
        <p:txBody>
          <a:bodyPr wrap="none" lIns="0" tIns="0" rIns="0" bIns="0" rtlCol="0" anchor="t"/>
          <a:lstStyle/>
          <a:p>
            <a:pPr marL="0" indent="0" algn="l">
              <a:lnSpc>
                <a:spcPts val="3900"/>
              </a:lnSpc>
              <a:buNone/>
            </a:pPr>
            <a:r>
              <a:rPr lang="en-US" sz="4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II. NỘI DUNG CƠ BẢN CỦA THÔNG TƯ</a:t>
            </a:r>
            <a:endParaRPr lang="en-US" sz="4000" dirty="0">
              <a:latin typeface="Times New Roman" panose="02020603050405020304" pitchFamily="18" charset="0"/>
              <a:cs typeface="Times New Roman" panose="02020603050405020304" pitchFamily="18" charset="0"/>
            </a:endParaRPr>
          </a:p>
        </p:txBody>
      </p:sp>
      <p:sp>
        <p:nvSpPr>
          <p:cNvPr id="3" name="Text 1"/>
          <p:cNvSpPr/>
          <p:nvPr/>
        </p:nvSpPr>
        <p:spPr>
          <a:xfrm>
            <a:off x="716756" y="977146"/>
            <a:ext cx="13574078" cy="241459"/>
          </a:xfrm>
          <a:prstGeom prst="rect">
            <a:avLst/>
          </a:prstGeom>
          <a:noFill/>
          <a:ln/>
        </p:spPr>
        <p:txBody>
          <a:bodyPr wrap="none" lIns="0" tIns="0" rIns="0" bIns="0" rtlCol="0" anchor="t"/>
          <a:lstStyle/>
          <a:p>
            <a:pPr marL="0" indent="0" algn="ctr">
              <a:lnSpc>
                <a:spcPts val="1900"/>
              </a:lnSpc>
              <a:buNone/>
            </a:pPr>
            <a:r>
              <a:rPr lang="en-US" sz="2000" b="1" dirty="0">
                <a:solidFill>
                  <a:srgbClr val="384653"/>
                </a:solidFill>
                <a:latin typeface="Times New Roman" panose="02020603050405020304" pitchFamily="18" charset="0"/>
                <a:ea typeface="Montserrat" pitchFamily="34" charset="-122"/>
                <a:cs typeface="Times New Roman" panose="02020603050405020304" pitchFamily="18" charset="0"/>
              </a:rPr>
              <a:t>Thông tư gồm 06 chương, 35 điều (tăng 02 chương và 18 điều so với Thông tư năm 2021).</a:t>
            </a:r>
            <a:endParaRPr lang="en-US" sz="2000" b="1" dirty="0">
              <a:latin typeface="Times New Roman" panose="02020603050405020304" pitchFamily="18" charset="0"/>
              <a:cs typeface="Times New Roman" panose="02020603050405020304" pitchFamily="18" charset="0"/>
            </a:endParaRPr>
          </a:p>
        </p:txBody>
      </p:sp>
      <p:sp>
        <p:nvSpPr>
          <p:cNvPr id="4" name="Shape 2"/>
          <p:cNvSpPr/>
          <p:nvPr/>
        </p:nvSpPr>
        <p:spPr>
          <a:xfrm>
            <a:off x="528161" y="1626037"/>
            <a:ext cx="603647" cy="905470"/>
          </a:xfrm>
          <a:prstGeom prst="roundRect">
            <a:avLst>
              <a:gd name="adj" fmla="val 360030"/>
            </a:avLst>
          </a:prstGeom>
          <a:solidFill>
            <a:srgbClr val="D4E9F7"/>
          </a:solidFill>
          <a:ln w="7620">
            <a:solidFill>
              <a:srgbClr val="BACFDD"/>
            </a:solidFill>
            <a:prstDash val="solid"/>
          </a:ln>
        </p:spPr>
      </p:sp>
      <p:sp>
        <p:nvSpPr>
          <p:cNvPr id="5" name="Text 3"/>
          <p:cNvSpPr/>
          <p:nvPr/>
        </p:nvSpPr>
        <p:spPr>
          <a:xfrm>
            <a:off x="716756" y="1937266"/>
            <a:ext cx="226338" cy="282893"/>
          </a:xfrm>
          <a:prstGeom prst="rect">
            <a:avLst/>
          </a:prstGeom>
          <a:noFill/>
          <a:ln/>
        </p:spPr>
        <p:txBody>
          <a:bodyPr wrap="none" lIns="0" tIns="0" rIns="0" bIns="0" rtlCol="0" anchor="t"/>
          <a:lstStyle/>
          <a:p>
            <a:pPr marL="0" indent="0" algn="l">
              <a:lnSpc>
                <a:spcPts val="1750"/>
              </a:lnSpc>
              <a:buNone/>
            </a:pP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p:txBody>
      </p:sp>
      <p:sp>
        <p:nvSpPr>
          <p:cNvPr id="6" name="Text 4"/>
          <p:cNvSpPr/>
          <p:nvPr/>
        </p:nvSpPr>
        <p:spPr>
          <a:xfrm>
            <a:off x="1282660" y="1776889"/>
            <a:ext cx="1985724" cy="248245"/>
          </a:xfrm>
          <a:prstGeom prst="rect">
            <a:avLst/>
          </a:prstGeom>
          <a:noFill/>
          <a:ln/>
        </p:spPr>
        <p:txBody>
          <a:bodyPr wrap="none" lIns="0" tIns="0" rIns="0" bIns="0" rtlCol="0" anchor="t"/>
          <a:lstStyle/>
          <a:p>
            <a:pPr>
              <a:lnSpc>
                <a:spcPts val="1900"/>
              </a:lnSpc>
            </a:pP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Quy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định</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chung</a:t>
            </a:r>
            <a:r>
              <a:rPr lang="en-US" sz="2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Montserrat" pitchFamily="34" charset="-122"/>
                <a:cs typeface="Times New Roman" panose="02020603050405020304" pitchFamily="18" charset="0"/>
              </a:rPr>
              <a:t>Làm rõ phạm vi, đối tượng, nguyên tắc bầu cử; bổ sung quy định phân chia đơn vị bầu cử, khu vực bỏ phiếu,</a:t>
            </a:r>
            <a:endParaRPr lang="en-US" sz="2000" dirty="0" smtClean="0">
              <a:solidFill>
                <a:srgbClr val="384653"/>
              </a:solidFill>
              <a:latin typeface="Times New Roman" panose="02020603050405020304" pitchFamily="18" charset="0"/>
              <a:ea typeface="Montserrat" pitchFamily="34" charset="-122"/>
              <a:cs typeface="Times New Roman" panose="02020603050405020304" pitchFamily="18" charset="0"/>
            </a:endParaRPr>
          </a:p>
          <a:p>
            <a:pPr>
              <a:lnSpc>
                <a:spcPts val="1900"/>
              </a:lnSpc>
            </a:pPr>
            <a:r>
              <a:rPr lang="vi-VN" sz="2000" dirty="0" smtClean="0">
                <a:solidFill>
                  <a:srgbClr val="384653"/>
                </a:solidFill>
                <a:latin typeface="Times New Roman" panose="02020603050405020304" pitchFamily="18" charset="0"/>
                <a:ea typeface="Montserrat" pitchFamily="34" charset="-122"/>
                <a:cs typeface="Times New Roman" panose="02020603050405020304" pitchFamily="18" charset="0"/>
              </a:rPr>
              <a:t> xử lý tình huống đặc biệt</a:t>
            </a:r>
            <a:r>
              <a:rPr lang="en-US" sz="20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Montserrat" pitchFamily="34" charset="-122"/>
                <a:cs typeface="Times New Roman" panose="02020603050405020304" pitchFamily="18" charset="0"/>
              </a:rPr>
              <a:t>hướng dẫn ứng dụng công nghệ</a:t>
            </a:r>
            <a:r>
              <a:rPr lang="en-US" sz="2000" dirty="0">
                <a:solidFill>
                  <a:srgbClr val="384653"/>
                </a:solidFill>
                <a:latin typeface="Times New Roman" panose="02020603050405020304" pitchFamily="18" charset="0"/>
                <a:ea typeface="Montserrat"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Montserrat" pitchFamily="34" charset="-122"/>
                <a:cs typeface="Times New Roman" panose="02020603050405020304" pitchFamily="18" charset="0"/>
              </a:rPr>
              <a:t>thông tin, chuyển đổi số trong lập danh sách, thẻ cử tri và kiểm phiếu</a:t>
            </a:r>
            <a:r>
              <a:rPr lang="vi-VN" sz="1400" dirty="0" smtClean="0">
                <a:solidFill>
                  <a:srgbClr val="384653"/>
                </a:solidFill>
                <a:latin typeface="Montserrat" pitchFamily="34" charset="0"/>
                <a:ea typeface="Montserrat" pitchFamily="34" charset="-122"/>
                <a:cs typeface="Montserrat" pitchFamily="34" charset="-120"/>
              </a:rPr>
              <a:t>.</a:t>
            </a:r>
            <a:endParaRPr lang="en-US" sz="1400" dirty="0" smtClean="0"/>
          </a:p>
          <a:p>
            <a:pPr marL="0" indent="0" algn="l">
              <a:lnSpc>
                <a:spcPts val="1950"/>
              </a:lnSpc>
              <a:buNone/>
            </a:pPr>
            <a:r>
              <a:rPr lang="en-US" sz="2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7" name="Text 5"/>
          <p:cNvSpPr/>
          <p:nvPr/>
        </p:nvSpPr>
        <p:spPr>
          <a:xfrm>
            <a:off x="1320403" y="2115622"/>
            <a:ext cx="12552610" cy="344010"/>
          </a:xfrm>
          <a:prstGeom prst="rect">
            <a:avLst/>
          </a:prstGeom>
          <a:noFill/>
          <a:ln/>
        </p:spPr>
        <p:txBody>
          <a:bodyPr wrap="none" lIns="0" tIns="0" rIns="0" bIns="0" rtlCol="0" anchor="t"/>
          <a:lstStyle/>
          <a:p>
            <a:pPr>
              <a:lnSpc>
                <a:spcPts val="1900"/>
              </a:lnSpc>
            </a:pPr>
            <a:endParaRPr lang="en-US" sz="1150" dirty="0"/>
          </a:p>
        </p:txBody>
      </p:sp>
      <p:sp>
        <p:nvSpPr>
          <p:cNvPr id="8" name="Shape 6"/>
          <p:cNvSpPr/>
          <p:nvPr/>
        </p:nvSpPr>
        <p:spPr>
          <a:xfrm>
            <a:off x="528161" y="2682359"/>
            <a:ext cx="603647" cy="905470"/>
          </a:xfrm>
          <a:prstGeom prst="roundRect">
            <a:avLst>
              <a:gd name="adj" fmla="val 360030"/>
            </a:avLst>
          </a:prstGeom>
          <a:solidFill>
            <a:srgbClr val="D4E9F7"/>
          </a:solidFill>
          <a:ln w="7620">
            <a:solidFill>
              <a:srgbClr val="BACFDD"/>
            </a:solidFill>
            <a:prstDash val="solid"/>
          </a:ln>
        </p:spPr>
      </p:sp>
      <p:sp>
        <p:nvSpPr>
          <p:cNvPr id="9" name="Text 7"/>
          <p:cNvSpPr/>
          <p:nvPr/>
        </p:nvSpPr>
        <p:spPr>
          <a:xfrm>
            <a:off x="716756" y="2993588"/>
            <a:ext cx="226338" cy="282893"/>
          </a:xfrm>
          <a:prstGeom prst="rect">
            <a:avLst/>
          </a:prstGeom>
          <a:noFill/>
          <a:ln/>
        </p:spPr>
        <p:txBody>
          <a:bodyPr wrap="none" lIns="0" tIns="0" rIns="0" bIns="0" rtlCol="0" anchor="t"/>
          <a:lstStyle/>
          <a:p>
            <a:pPr marL="0" indent="0" algn="l">
              <a:lnSpc>
                <a:spcPts val="1750"/>
              </a:lnSpc>
              <a:buNone/>
            </a:pPr>
            <a:r>
              <a:rPr lang="en-US" sz="1750" b="1" dirty="0">
                <a:solidFill>
                  <a:srgbClr val="384653"/>
                </a:solidFill>
                <a:latin typeface="Barlow Bold" pitchFamily="34" charset="0"/>
                <a:ea typeface="Barlow Bold" pitchFamily="34" charset="-122"/>
                <a:cs typeface="Barlow Bold" pitchFamily="34" charset="-120"/>
              </a:rPr>
              <a:t>2</a:t>
            </a:r>
            <a:endParaRPr lang="en-US" sz="1750" dirty="0"/>
          </a:p>
        </p:txBody>
      </p:sp>
      <p:sp>
        <p:nvSpPr>
          <p:cNvPr id="10" name="Text 8"/>
          <p:cNvSpPr/>
          <p:nvPr/>
        </p:nvSpPr>
        <p:spPr>
          <a:xfrm>
            <a:off x="1282660" y="2833211"/>
            <a:ext cx="2303026" cy="248245"/>
          </a:xfrm>
          <a:prstGeom prst="rect">
            <a:avLst/>
          </a:prstGeom>
          <a:noFill/>
          <a:ln/>
        </p:spPr>
        <p:txBody>
          <a:bodyPr wrap="none" lIns="0" tIns="0" rIns="0" bIns="0" rtlCol="0" anchor="t"/>
          <a:lstStyle/>
          <a:p>
            <a:pPr>
              <a:lnSpc>
                <a:spcPts val="1950"/>
              </a:lnSpc>
            </a:pPr>
            <a:r>
              <a:rPr lang="vi-VN" sz="2000" b="1" dirty="0" smtClean="0">
                <a:solidFill>
                  <a:srgbClr val="384653"/>
                </a:solidFill>
                <a:latin typeface="+mj-lt"/>
                <a:ea typeface="Barlow Bold" pitchFamily="34" charset="-122"/>
                <a:cs typeface="Barlow Bold" pitchFamily="34" charset="-120"/>
              </a:rPr>
              <a:t>Tổ chức và hoạt động của các tổ chức phụ trách bầu cử ở địa phương</a:t>
            </a:r>
            <a:r>
              <a:rPr lang="en-US" sz="2000" b="1" dirty="0" smtClean="0">
                <a:solidFill>
                  <a:srgbClr val="384653"/>
                </a:solidFill>
                <a:latin typeface="+mj-lt"/>
                <a:ea typeface="Barlow Bold" pitchFamily="34" charset="-122"/>
                <a:cs typeface="Barlow Bold" pitchFamily="34" charset="-120"/>
              </a:rPr>
              <a:t>: </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H</a:t>
            </a: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ướng dẫn việc thành lập, cơ cấu, thành phần, </a:t>
            </a:r>
            <a:endParaRPr lang="en-US" sz="2000" dirty="0" smtClean="0">
              <a:solidFill>
                <a:srgbClr val="384653"/>
              </a:solidFill>
              <a:latin typeface="Times New Roman" panose="02020603050405020304" pitchFamily="18" charset="0"/>
              <a:ea typeface="Barlow Bold" pitchFamily="34" charset="-122"/>
              <a:cs typeface="Times New Roman" panose="02020603050405020304" pitchFamily="18" charset="0"/>
            </a:endParaRPr>
          </a:p>
          <a:p>
            <a:pPr>
              <a:lnSpc>
                <a:spcPts val="1950"/>
              </a:lnSpc>
            </a:pP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nhiệm vụ,</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quyền hạn,</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nguyên tắc hoạt động của Ủy ban bầu cử, Ban bầu cử, Tổ bầu cử theo quy định của Luật Bầu cử. Quy </a:t>
            </a:r>
            <a:endParaRPr lang="en-US" sz="2000" dirty="0" smtClean="0">
              <a:solidFill>
                <a:srgbClr val="384653"/>
              </a:solidFill>
              <a:latin typeface="Times New Roman" panose="02020603050405020304" pitchFamily="18" charset="0"/>
              <a:ea typeface="Barlow Bold" pitchFamily="34" charset="-122"/>
              <a:cs typeface="Times New Roman" panose="02020603050405020304" pitchFamily="18" charset="0"/>
            </a:endParaRPr>
          </a:p>
          <a:p>
            <a:pPr>
              <a:lnSpc>
                <a:spcPts val="1950"/>
              </a:lnSpc>
            </a:pP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định việc thành lập Tổ bầu</a:t>
            </a:r>
            <a:r>
              <a:rPr lang="en-US"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cử tại các</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đặc khu có dân số thường trú dưới 1.000 dân</a:t>
            </a:r>
            <a:endParaRPr lang="en-US" sz="2000" dirty="0">
              <a:latin typeface="Times New Roman" panose="02020603050405020304" pitchFamily="18" charset="0"/>
              <a:cs typeface="Times New Roman" panose="02020603050405020304" pitchFamily="18" charset="0"/>
            </a:endParaRPr>
          </a:p>
        </p:txBody>
      </p:sp>
      <p:sp>
        <p:nvSpPr>
          <p:cNvPr id="12" name="Shape 10"/>
          <p:cNvSpPr/>
          <p:nvPr/>
        </p:nvSpPr>
        <p:spPr>
          <a:xfrm>
            <a:off x="528161" y="3738682"/>
            <a:ext cx="603647" cy="905470"/>
          </a:xfrm>
          <a:prstGeom prst="roundRect">
            <a:avLst>
              <a:gd name="adj" fmla="val 360030"/>
            </a:avLst>
          </a:prstGeom>
          <a:solidFill>
            <a:srgbClr val="D4E9F7"/>
          </a:solidFill>
          <a:ln w="7620">
            <a:solidFill>
              <a:srgbClr val="BACFDD"/>
            </a:solidFill>
            <a:prstDash val="solid"/>
          </a:ln>
        </p:spPr>
      </p:sp>
      <p:sp>
        <p:nvSpPr>
          <p:cNvPr id="13" name="Text 11"/>
          <p:cNvSpPr/>
          <p:nvPr/>
        </p:nvSpPr>
        <p:spPr>
          <a:xfrm>
            <a:off x="716756" y="4049911"/>
            <a:ext cx="226338" cy="282893"/>
          </a:xfrm>
          <a:prstGeom prst="rect">
            <a:avLst/>
          </a:prstGeom>
          <a:noFill/>
          <a:ln/>
        </p:spPr>
        <p:txBody>
          <a:bodyPr wrap="none" lIns="0" tIns="0" rIns="0" bIns="0" rtlCol="0" anchor="t"/>
          <a:lstStyle/>
          <a:p>
            <a:pPr marL="0" indent="0" algn="l">
              <a:lnSpc>
                <a:spcPts val="1750"/>
              </a:lnSpc>
              <a:buNone/>
            </a:pPr>
            <a:r>
              <a:rPr lang="en-US" sz="1750" b="1" dirty="0">
                <a:latin typeface="Barlow Bold" pitchFamily="34" charset="0"/>
                <a:ea typeface="Barlow Bold" pitchFamily="34" charset="-122"/>
                <a:cs typeface="Barlow Bold" pitchFamily="34" charset="-120"/>
              </a:rPr>
              <a:t>3</a:t>
            </a:r>
            <a:endParaRPr lang="en-US" sz="1750" dirty="0"/>
          </a:p>
        </p:txBody>
      </p:sp>
      <p:sp>
        <p:nvSpPr>
          <p:cNvPr id="14" name="Text 12"/>
          <p:cNvSpPr/>
          <p:nvPr/>
        </p:nvSpPr>
        <p:spPr>
          <a:xfrm>
            <a:off x="1282660" y="3889534"/>
            <a:ext cx="1985724" cy="248245"/>
          </a:xfrm>
          <a:prstGeom prst="rect">
            <a:avLst/>
          </a:prstGeom>
          <a:noFill/>
          <a:ln/>
        </p:spPr>
        <p:txBody>
          <a:bodyPr wrap="none" lIns="0" tIns="0" rIns="0" bIns="0" rtlCol="0" anchor="t"/>
          <a:lstStyle/>
          <a:p>
            <a:pPr>
              <a:lnSpc>
                <a:spcPts val="1950"/>
              </a:lnSpc>
              <a:spcBef>
                <a:spcPts val="300"/>
              </a:spcBef>
            </a:pP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Lập</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niêm</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yết</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rà</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soát</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cập</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nhật</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danh</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sách</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cử</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tri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và</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phát</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thẻ</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cử</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tri: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Hướng</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dẫn</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a:solidFill>
                  <a:srgbClr val="384653"/>
                </a:solidFill>
                <a:latin typeface="Times New Roman" panose="02020603050405020304" pitchFamily="18" charset="0"/>
                <a:ea typeface="Barlow Bold" pitchFamily="34" charset="-122"/>
                <a:cs typeface="Times New Roman" panose="02020603050405020304" pitchFamily="18" charset="0"/>
              </a:rPr>
              <a:t>thẩm quyền, trình tự lập, niêm yết</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a:solidFill>
                  <a:srgbClr val="384653"/>
                </a:solidFill>
                <a:latin typeface="Times New Roman" panose="02020603050405020304" pitchFamily="18" charset="0"/>
                <a:ea typeface="Barlow Bold" pitchFamily="34" charset="-122"/>
                <a:cs typeface="Times New Roman" panose="02020603050405020304" pitchFamily="18" charset="0"/>
              </a:rPr>
              <a:t>danh sác</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h</a:t>
            </a:r>
            <a:r>
              <a:rPr lang="vi-VN" sz="2000" dirty="0">
                <a:solidFill>
                  <a:srgbClr val="384653"/>
                </a:solidFill>
                <a:latin typeface="Times New Roman" panose="02020603050405020304" pitchFamily="18" charset="0"/>
                <a:ea typeface="Barlow Bold" pitchFamily="34" charset="-122"/>
                <a:cs typeface="Times New Roman" panose="02020603050405020304" pitchFamily="18" charset="0"/>
              </a:rPr>
              <a:t> </a:t>
            </a:r>
            <a:endParaRPr lang="en-US" sz="2000" dirty="0">
              <a:solidFill>
                <a:srgbClr val="384653"/>
              </a:solidFill>
              <a:latin typeface="Times New Roman" panose="02020603050405020304" pitchFamily="18" charset="0"/>
              <a:ea typeface="Barlow Bold" pitchFamily="34" charset="-122"/>
              <a:cs typeface="Times New Roman" panose="02020603050405020304" pitchFamily="18" charset="0"/>
            </a:endParaRPr>
          </a:p>
          <a:p>
            <a:pPr>
              <a:lnSpc>
                <a:spcPts val="1950"/>
              </a:lnSpc>
              <a:spcBef>
                <a:spcPts val="300"/>
              </a:spcBef>
            </a:pPr>
            <a:r>
              <a:rPr lang="vi-VN" sz="2000" dirty="0">
                <a:solidFill>
                  <a:srgbClr val="384653"/>
                </a:solidFill>
                <a:latin typeface="Times New Roman" panose="02020603050405020304" pitchFamily="18" charset="0"/>
                <a:ea typeface="Barlow Bold" pitchFamily="34" charset="-122"/>
                <a:cs typeface="Times New Roman" panose="02020603050405020304" pitchFamily="18" charset="0"/>
              </a:rPr>
              <a:t>cử tri; phối hợp sử dụng CSDL quốc gia về dân cư và VNeID; hướng dẫn rà soát, điều chỉnh danh sách trong tình huống đặc </a:t>
            </a:r>
            <a:endParaRPr lang="en-US" sz="2000" dirty="0">
              <a:solidFill>
                <a:srgbClr val="384653"/>
              </a:solidFill>
              <a:latin typeface="Times New Roman" panose="02020603050405020304" pitchFamily="18" charset="0"/>
              <a:ea typeface="Barlow Bold" pitchFamily="34" charset="-122"/>
              <a:cs typeface="Times New Roman" panose="02020603050405020304" pitchFamily="18" charset="0"/>
            </a:endParaRPr>
          </a:p>
          <a:p>
            <a:pPr>
              <a:lnSpc>
                <a:spcPts val="1950"/>
              </a:lnSpc>
              <a:spcBef>
                <a:spcPts val="300"/>
              </a:spcBef>
            </a:pPr>
            <a:r>
              <a:rPr lang="vi-VN" sz="2000" dirty="0">
                <a:solidFill>
                  <a:srgbClr val="384653"/>
                </a:solidFill>
                <a:latin typeface="Times New Roman" panose="02020603050405020304" pitchFamily="18" charset="0"/>
                <a:ea typeface="Barlow Bold" pitchFamily="34" charset="-122"/>
                <a:cs typeface="Times New Roman" panose="02020603050405020304" pitchFamily="18" charset="0"/>
              </a:rPr>
              <a:t>biệt</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n</a:t>
            </a:r>
            <a:r>
              <a:rPr lang="vi-VN" sz="2000" dirty="0">
                <a:solidFill>
                  <a:srgbClr val="384653"/>
                </a:solidFill>
                <a:latin typeface="Times New Roman" panose="02020603050405020304" pitchFamily="18" charset="0"/>
                <a:ea typeface="Barlow Bold" pitchFamily="34" charset="-122"/>
                <a:cs typeface="Times New Roman" panose="02020603050405020304" pitchFamily="18" charset="0"/>
              </a:rPr>
              <a:t>hư</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a:solidFill>
                  <a:srgbClr val="384653"/>
                </a:solidFill>
                <a:latin typeface="Times New Roman" panose="02020603050405020304" pitchFamily="18" charset="0"/>
                <a:ea typeface="Barlow Bold" pitchFamily="34" charset="-122"/>
                <a:cs typeface="Times New Roman" panose="02020603050405020304" pitchFamily="18" charset="0"/>
              </a:rPr>
              <a:t>phong tỏa, thiên tai, di dân, cử tri bỏ phiếu nơi khác.</a:t>
            </a:r>
            <a:endParaRPr lang="en-US" sz="2000" dirty="0">
              <a:solidFill>
                <a:srgbClr val="384653"/>
              </a:solidFill>
              <a:latin typeface="Times New Roman" panose="02020603050405020304" pitchFamily="18" charset="0"/>
              <a:ea typeface="Barlow Bold" pitchFamily="34" charset="-122"/>
              <a:cs typeface="Times New Roman" panose="02020603050405020304" pitchFamily="18" charset="0"/>
            </a:endParaRPr>
          </a:p>
        </p:txBody>
      </p:sp>
      <p:sp>
        <p:nvSpPr>
          <p:cNvPr id="16" name="Shape 14"/>
          <p:cNvSpPr/>
          <p:nvPr/>
        </p:nvSpPr>
        <p:spPr>
          <a:xfrm>
            <a:off x="528161" y="4795004"/>
            <a:ext cx="603647" cy="905470"/>
          </a:xfrm>
          <a:prstGeom prst="roundRect">
            <a:avLst>
              <a:gd name="adj" fmla="val 360030"/>
            </a:avLst>
          </a:prstGeom>
          <a:solidFill>
            <a:srgbClr val="D4E9F7"/>
          </a:solidFill>
          <a:ln w="7620">
            <a:solidFill>
              <a:srgbClr val="BACFDD"/>
            </a:solidFill>
            <a:prstDash val="solid"/>
          </a:ln>
        </p:spPr>
      </p:sp>
      <p:sp>
        <p:nvSpPr>
          <p:cNvPr id="17" name="Text 15"/>
          <p:cNvSpPr/>
          <p:nvPr/>
        </p:nvSpPr>
        <p:spPr>
          <a:xfrm>
            <a:off x="716756" y="5106233"/>
            <a:ext cx="226338" cy="282893"/>
          </a:xfrm>
          <a:prstGeom prst="rect">
            <a:avLst/>
          </a:prstGeom>
          <a:noFill/>
          <a:ln/>
        </p:spPr>
        <p:txBody>
          <a:bodyPr wrap="none" lIns="0" tIns="0" rIns="0" bIns="0" rtlCol="0" anchor="t"/>
          <a:lstStyle/>
          <a:p>
            <a:pPr marL="0" indent="0" algn="l">
              <a:lnSpc>
                <a:spcPts val="1750"/>
              </a:lnSpc>
              <a:buNone/>
            </a:pPr>
            <a:r>
              <a:rPr lang="en-US" sz="1750" b="1" dirty="0">
                <a:latin typeface="Barlow Bold" pitchFamily="34" charset="0"/>
                <a:ea typeface="Barlow Bold" pitchFamily="34" charset="-122"/>
                <a:cs typeface="Barlow Bold" pitchFamily="34" charset="-120"/>
              </a:rPr>
              <a:t>4</a:t>
            </a:r>
            <a:endParaRPr lang="en-US" sz="1750" dirty="0"/>
          </a:p>
        </p:txBody>
      </p:sp>
      <p:sp>
        <p:nvSpPr>
          <p:cNvPr id="18" name="Text 16"/>
          <p:cNvSpPr/>
          <p:nvPr/>
        </p:nvSpPr>
        <p:spPr>
          <a:xfrm>
            <a:off x="1282660" y="4945856"/>
            <a:ext cx="2347674" cy="248245"/>
          </a:xfrm>
          <a:prstGeom prst="rect">
            <a:avLst/>
          </a:prstGeom>
          <a:noFill/>
          <a:ln/>
        </p:spPr>
        <p:txBody>
          <a:bodyPr wrap="none" lIns="0" tIns="0" rIns="0" bIns="0" rtlCol="0" anchor="t"/>
          <a:lstStyle/>
          <a:p>
            <a:pPr>
              <a:lnSpc>
                <a:spcPts val="1950"/>
              </a:lnSpc>
            </a:pPr>
            <a:r>
              <a:rPr lang="vi-VN" sz="2000" b="1" dirty="0">
                <a:solidFill>
                  <a:srgbClr val="384653"/>
                </a:solidFill>
                <a:latin typeface="+mj-lt"/>
                <a:ea typeface="Barlow Bold" pitchFamily="34" charset="-122"/>
                <a:cs typeface="Barlow Bold" pitchFamily="34" charset="-120"/>
              </a:rPr>
              <a:t>Công việc chuẩn bị trước ngày bầu cử</a:t>
            </a:r>
            <a:r>
              <a:rPr lang="en-US" sz="2000" b="1" dirty="0">
                <a:solidFill>
                  <a:srgbClr val="384653"/>
                </a:solidFill>
                <a:latin typeface="+mj-lt"/>
                <a:ea typeface="Barlow Bold" pitchFamily="34" charset="-122"/>
                <a:cs typeface="Barlow Bold" pitchFamily="34" charset="-120"/>
              </a:rPr>
              <a:t>: </a:t>
            </a:r>
            <a:r>
              <a:rPr lang="vi-VN" sz="2000" dirty="0">
                <a:solidFill>
                  <a:srgbClr val="384653"/>
                </a:solidFill>
                <a:latin typeface="+mj-lt"/>
                <a:ea typeface="Barlow Bold" pitchFamily="34" charset="-122"/>
                <a:cs typeface="Barlow Bold" pitchFamily="34" charset="-120"/>
              </a:rPr>
              <a:t>Hướng dẫn chuẩn hóa khu vực bỏ phiếu, hòm phiếu, phiếu bầu, con dấu; phân công </a:t>
            </a:r>
            <a:endParaRPr lang="en-US" sz="2000" dirty="0">
              <a:solidFill>
                <a:srgbClr val="384653"/>
              </a:solidFill>
              <a:latin typeface="+mj-lt"/>
              <a:ea typeface="Barlow Bold" pitchFamily="34" charset="-122"/>
              <a:cs typeface="Barlow Bold" pitchFamily="34" charset="-120"/>
            </a:endParaRPr>
          </a:p>
          <a:p>
            <a:pPr>
              <a:lnSpc>
                <a:spcPts val="1950"/>
              </a:lnSpc>
            </a:pPr>
            <a:r>
              <a:rPr lang="vi-VN" sz="2000" dirty="0">
                <a:solidFill>
                  <a:srgbClr val="384653"/>
                </a:solidFill>
                <a:latin typeface="+mj-lt"/>
                <a:ea typeface="Barlow Bold" pitchFamily="34" charset="-122"/>
                <a:cs typeface="Barlow Bold" pitchFamily="34" charset="-120"/>
              </a:rPr>
              <a:t>nhiệm vụ </a:t>
            </a:r>
            <a:r>
              <a:rPr lang="en-US" sz="2000" dirty="0">
                <a:solidFill>
                  <a:srgbClr val="384653"/>
                </a:solidFill>
                <a:latin typeface="+mj-lt"/>
                <a:ea typeface="Barlow Bold" pitchFamily="34" charset="-122"/>
                <a:cs typeface="Barlow Bold" pitchFamily="34" charset="-120"/>
              </a:rPr>
              <a:t> </a:t>
            </a:r>
            <a:r>
              <a:rPr lang="vi-VN" sz="2000" dirty="0">
                <a:solidFill>
                  <a:srgbClr val="384653"/>
                </a:solidFill>
                <a:latin typeface="+mj-lt"/>
                <a:ea typeface="Barlow Bold" pitchFamily="34" charset="-122"/>
                <a:cs typeface="Barlow Bold" pitchFamily="34" charset="-120"/>
              </a:rPr>
              <a:t>thành viên; bảo vệ, niêm phong, bàn giao hồ sơ; tuyên truyền, thông tin đầy đủ đến cử tri.</a:t>
            </a:r>
            <a:endParaRPr lang="en-US" sz="2000" dirty="0">
              <a:solidFill>
                <a:srgbClr val="384653"/>
              </a:solidFill>
              <a:latin typeface="+mj-lt"/>
              <a:ea typeface="Barlow Bold" pitchFamily="34" charset="-122"/>
              <a:cs typeface="Barlow Bold" pitchFamily="34" charset="-120"/>
            </a:endParaRPr>
          </a:p>
        </p:txBody>
      </p:sp>
      <p:sp>
        <p:nvSpPr>
          <p:cNvPr id="20" name="Shape 18"/>
          <p:cNvSpPr/>
          <p:nvPr/>
        </p:nvSpPr>
        <p:spPr>
          <a:xfrm>
            <a:off x="528161" y="5851327"/>
            <a:ext cx="603647" cy="905470"/>
          </a:xfrm>
          <a:prstGeom prst="roundRect">
            <a:avLst>
              <a:gd name="adj" fmla="val 360030"/>
            </a:avLst>
          </a:prstGeom>
          <a:solidFill>
            <a:srgbClr val="D4E9F7"/>
          </a:solidFill>
          <a:ln w="7620">
            <a:solidFill>
              <a:srgbClr val="BACFDD"/>
            </a:solidFill>
            <a:prstDash val="solid"/>
          </a:ln>
        </p:spPr>
      </p:sp>
      <p:sp>
        <p:nvSpPr>
          <p:cNvPr id="21" name="Text 19"/>
          <p:cNvSpPr/>
          <p:nvPr/>
        </p:nvSpPr>
        <p:spPr>
          <a:xfrm>
            <a:off x="716756" y="6162556"/>
            <a:ext cx="226338" cy="282893"/>
          </a:xfrm>
          <a:prstGeom prst="rect">
            <a:avLst/>
          </a:prstGeom>
          <a:noFill/>
          <a:ln/>
        </p:spPr>
        <p:txBody>
          <a:bodyPr wrap="none" lIns="0" tIns="0" rIns="0" bIns="0" rtlCol="0" anchor="t"/>
          <a:lstStyle/>
          <a:p>
            <a:pPr marL="0" indent="0" algn="l">
              <a:lnSpc>
                <a:spcPts val="1750"/>
              </a:lnSpc>
              <a:buNone/>
            </a:pPr>
            <a:r>
              <a:rPr lang="en-US" sz="1750" b="1" dirty="0">
                <a:latin typeface="Barlow Bold" pitchFamily="34" charset="0"/>
                <a:ea typeface="Barlow Bold" pitchFamily="34" charset="-122"/>
                <a:cs typeface="Barlow Bold" pitchFamily="34" charset="-120"/>
              </a:rPr>
              <a:t>5</a:t>
            </a:r>
            <a:endParaRPr lang="en-US" sz="1750" dirty="0"/>
          </a:p>
        </p:txBody>
      </p:sp>
      <p:sp>
        <p:nvSpPr>
          <p:cNvPr id="22" name="Text 20"/>
          <p:cNvSpPr/>
          <p:nvPr/>
        </p:nvSpPr>
        <p:spPr>
          <a:xfrm>
            <a:off x="1282660" y="5941471"/>
            <a:ext cx="12819578" cy="442170"/>
          </a:xfrm>
          <a:prstGeom prst="rect">
            <a:avLst/>
          </a:prstGeom>
          <a:noFill/>
          <a:ln/>
        </p:spPr>
        <p:txBody>
          <a:bodyPr wrap="none" lIns="0" tIns="0" rIns="0" bIns="0" rtlCol="0" anchor="t"/>
          <a:lstStyle/>
          <a:p>
            <a:pPr>
              <a:lnSpc>
                <a:spcPts val="1950"/>
              </a:lnSpc>
            </a:pPr>
            <a:r>
              <a:rPr lang="en-US" sz="2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Công</a:t>
            </a:r>
            <a:r>
              <a:rPr lang="en-US" sz="2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việc</a:t>
            </a:r>
            <a:r>
              <a:rPr lang="en-US" sz="2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trong</a:t>
            </a:r>
            <a:r>
              <a:rPr lang="en-US" sz="2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ngày</a:t>
            </a:r>
            <a:r>
              <a:rPr lang="en-US" sz="2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bầu</a:t>
            </a:r>
            <a:r>
              <a:rPr lang="en-US" sz="2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cử</a:t>
            </a:r>
            <a:r>
              <a:rPr lang="en-US" sz="20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Hướng dẫn chi tiết quy trình khai mạc – bỏ phiếu – kiểm phiếu; xử lý tình huống phát sinh; </a:t>
            </a:r>
            <a:endParaRPr lang="en-US" sz="2000" dirty="0" smtClean="0">
              <a:solidFill>
                <a:srgbClr val="384653"/>
              </a:solidFill>
              <a:latin typeface="Times New Roman" panose="02020603050405020304" pitchFamily="18" charset="0"/>
              <a:ea typeface="Barlow Bold" pitchFamily="34" charset="-122"/>
              <a:cs typeface="Times New Roman" panose="02020603050405020304" pitchFamily="18" charset="0"/>
            </a:endParaRPr>
          </a:p>
          <a:p>
            <a:pPr>
              <a:lnSpc>
                <a:spcPts val="1950"/>
              </a:lnSpc>
            </a:pP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tích hợp đầy đủ</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kinh nghiệm và hướng dẫn của Hội đồng bầu cử quốc gia từ bầu cử năm 2021 đối với khu vực phong tỏa, </a:t>
            </a:r>
            <a:endParaRPr lang="en-US" sz="2000" dirty="0" smtClean="0">
              <a:solidFill>
                <a:srgbClr val="384653"/>
              </a:solidFill>
              <a:latin typeface="Times New Roman" panose="02020603050405020304" pitchFamily="18" charset="0"/>
              <a:ea typeface="Barlow Bold" pitchFamily="34" charset="-122"/>
              <a:cs typeface="Times New Roman" panose="02020603050405020304" pitchFamily="18" charset="0"/>
            </a:endParaRPr>
          </a:p>
          <a:p>
            <a:pPr>
              <a:lnSpc>
                <a:spcPts val="1950"/>
              </a:lnSpc>
            </a:pP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thiên tai, giàn khoan, tàu biển,</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vi-VN" sz="2000" dirty="0" smtClean="0">
                <a:solidFill>
                  <a:srgbClr val="384653"/>
                </a:solidFill>
                <a:latin typeface="Times New Roman" panose="02020603050405020304" pitchFamily="18" charset="0"/>
                <a:ea typeface="Barlow Bold" pitchFamily="34" charset="-122"/>
                <a:cs typeface="Times New Roman" panose="02020603050405020304" pitchFamily="18" charset="0"/>
              </a:rPr>
              <a:t>bỏ phiếu sớm, bảo mật thông tin và ứng dụng công nghệ số trong cập nhật, tổng hợp kết quả.</a:t>
            </a:r>
            <a:endParaRPr lang="en-US" sz="2000" dirty="0">
              <a:latin typeface="Times New Roman" panose="02020603050405020304" pitchFamily="18" charset="0"/>
              <a:cs typeface="Times New Roman" panose="02020603050405020304" pitchFamily="18" charset="0"/>
            </a:endParaRPr>
          </a:p>
        </p:txBody>
      </p:sp>
      <p:sp>
        <p:nvSpPr>
          <p:cNvPr id="24" name="Shape 22"/>
          <p:cNvSpPr/>
          <p:nvPr/>
        </p:nvSpPr>
        <p:spPr>
          <a:xfrm>
            <a:off x="528161" y="6907649"/>
            <a:ext cx="603647" cy="905470"/>
          </a:xfrm>
          <a:prstGeom prst="roundRect">
            <a:avLst>
              <a:gd name="adj" fmla="val 360030"/>
            </a:avLst>
          </a:prstGeom>
          <a:solidFill>
            <a:srgbClr val="D4E9F7"/>
          </a:solidFill>
          <a:ln w="7620">
            <a:solidFill>
              <a:srgbClr val="BACFDD"/>
            </a:solidFill>
            <a:prstDash val="solid"/>
          </a:ln>
        </p:spPr>
      </p:sp>
      <p:sp>
        <p:nvSpPr>
          <p:cNvPr id="25" name="Text 23"/>
          <p:cNvSpPr/>
          <p:nvPr/>
        </p:nvSpPr>
        <p:spPr>
          <a:xfrm>
            <a:off x="716756" y="7218878"/>
            <a:ext cx="226338" cy="282893"/>
          </a:xfrm>
          <a:prstGeom prst="rect">
            <a:avLst/>
          </a:prstGeom>
          <a:noFill/>
          <a:ln/>
        </p:spPr>
        <p:txBody>
          <a:bodyPr wrap="none" lIns="0" tIns="0" rIns="0" bIns="0" rtlCol="0" anchor="t"/>
          <a:lstStyle/>
          <a:p>
            <a:pPr marL="0" indent="0" algn="l">
              <a:lnSpc>
                <a:spcPts val="1750"/>
              </a:lnSpc>
              <a:buNone/>
            </a:pPr>
            <a:r>
              <a:rPr lang="en-US" sz="1750" b="1" dirty="0">
                <a:solidFill>
                  <a:srgbClr val="384653"/>
                </a:solidFill>
                <a:latin typeface="Barlow Bold" pitchFamily="34" charset="0"/>
                <a:ea typeface="Barlow Bold" pitchFamily="34" charset="-122"/>
                <a:cs typeface="Barlow Bold" pitchFamily="34" charset="-120"/>
              </a:rPr>
              <a:t>6</a:t>
            </a:r>
            <a:endParaRPr lang="en-US" sz="1750" dirty="0"/>
          </a:p>
        </p:txBody>
      </p:sp>
      <p:sp>
        <p:nvSpPr>
          <p:cNvPr id="26" name="Text 24"/>
          <p:cNvSpPr/>
          <p:nvPr/>
        </p:nvSpPr>
        <p:spPr>
          <a:xfrm>
            <a:off x="1282660" y="7058501"/>
            <a:ext cx="1985724" cy="248245"/>
          </a:xfrm>
          <a:prstGeom prst="rect">
            <a:avLst/>
          </a:prstGeom>
          <a:noFill/>
          <a:ln/>
        </p:spPr>
        <p:txBody>
          <a:bodyPr wrap="none" lIns="0" tIns="0" rIns="0" bIns="0" rtlCol="0" anchor="t"/>
          <a:lstStyle/>
          <a:p>
            <a:pPr>
              <a:lnSpc>
                <a:spcPts val="1950"/>
              </a:lnSpc>
            </a:pP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Tổ chức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thực</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b="1" dirty="0" err="1">
                <a:solidFill>
                  <a:srgbClr val="384653"/>
                </a:solidFill>
                <a:latin typeface="Times New Roman" panose="02020603050405020304" pitchFamily="18" charset="0"/>
                <a:ea typeface="Barlow Bold" pitchFamily="34" charset="-122"/>
                <a:cs typeface="Times New Roman" panose="02020603050405020304" pitchFamily="18" charset="0"/>
              </a:rPr>
              <a:t>hiện</a:t>
            </a:r>
            <a:r>
              <a:rPr lang="en-US" sz="20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Quy</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định</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trách</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nhiệm</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của</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Bộ</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Nội</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vụ</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UBND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các</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cấp</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và</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các</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tổ</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chức</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phụ</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trách</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bầu</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cử</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p>
          <a:p>
            <a:pPr>
              <a:lnSpc>
                <a:spcPts val="1950"/>
              </a:lnSpc>
            </a:pP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chế</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độ</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báo</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cáo</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tiến</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độ</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và</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tổng</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hợp</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kết</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quả</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bầu</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000" dirty="0" err="1">
                <a:solidFill>
                  <a:srgbClr val="384653"/>
                </a:solidFill>
                <a:latin typeface="Times New Roman" panose="02020603050405020304" pitchFamily="18" charset="0"/>
                <a:ea typeface="Barlow Bold" pitchFamily="34" charset="-122"/>
                <a:cs typeface="Times New Roman" panose="02020603050405020304" pitchFamily="18" charset="0"/>
              </a:rPr>
              <a:t>cử</a:t>
            </a:r>
            <a:r>
              <a:rPr lang="en-US" sz="2000" dirty="0">
                <a:solidFill>
                  <a:srgbClr val="384653"/>
                </a:solidFill>
                <a:latin typeface="Times New Roman" panose="02020603050405020304" pitchFamily="18" charset="0"/>
                <a:ea typeface="Barlow Bold" pitchFamily="34" charset="-122"/>
                <a:cs typeface="Times New Roman" panose="02020603050405020304" pitchFamily="18" charset="0"/>
              </a:rPr>
              <a:t>.</a:t>
            </a:r>
            <a:endParaRPr lang="en-US" sz="2000" dirty="0">
              <a:solidFill>
                <a:srgbClr val="384653"/>
              </a:solidFill>
              <a:latin typeface="Times New Roman" panose="02020603050405020304" pitchFamily="18" charset="0"/>
              <a:ea typeface="Barlow Bold" pitchFamily="34" charset="-122"/>
              <a:cs typeface="Times New Roman" panose="02020603050405020304" pitchFamily="18"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1988" y="6756797"/>
            <a:ext cx="2338412" cy="149552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79404" y="1912087"/>
            <a:ext cx="9722644" cy="712708"/>
          </a:xfrm>
          <a:prstGeom prst="rect">
            <a:avLst/>
          </a:prstGeom>
          <a:noFill/>
          <a:ln/>
        </p:spPr>
        <p:txBody>
          <a:bodyPr wrap="none" lIns="0" tIns="0" rIns="0" bIns="0" rtlCol="0" anchor="t"/>
          <a:lstStyle/>
          <a:p>
            <a:pPr marL="514350" indent="-514350">
              <a:lnSpc>
                <a:spcPts val="2600"/>
              </a:lnSpc>
              <a:spcBef>
                <a:spcPts val="300"/>
              </a:spcBef>
              <a:buAutoNum type="arabicPeriod"/>
            </a:pPr>
            <a:r>
              <a:rPr lang="vi-VN" sz="3500" b="1" dirty="0" smtClean="0">
                <a:solidFill>
                  <a:srgbClr val="2E3C4E"/>
                </a:solidFill>
                <a:latin typeface="Times New Roman" panose="02020603050405020304" pitchFamily="18" charset="0"/>
                <a:ea typeface="Barlow Bold" pitchFamily="34" charset="-122"/>
                <a:cs typeface="Times New Roman" panose="02020603050405020304" pitchFamily="18" charset="0"/>
              </a:rPr>
              <a:t>Về việc tổ chức cuộc bầu cử ở địa phương khi vận hành mô hình chính </a:t>
            </a:r>
            <a:endParaRPr lang="en-US" sz="3500" b="1" dirty="0" smtClean="0">
              <a:solidFill>
                <a:srgbClr val="2E3C4E"/>
              </a:solidFill>
              <a:latin typeface="Times New Roman" panose="02020603050405020304" pitchFamily="18" charset="0"/>
              <a:ea typeface="Barlow Bold" pitchFamily="34" charset="-122"/>
              <a:cs typeface="Times New Roman" panose="02020603050405020304" pitchFamily="18" charset="0"/>
            </a:endParaRPr>
          </a:p>
          <a:p>
            <a:pPr algn="ctr">
              <a:lnSpc>
                <a:spcPts val="2600"/>
              </a:lnSpc>
              <a:spcBef>
                <a:spcPts val="300"/>
              </a:spcBef>
            </a:pPr>
            <a:r>
              <a:rPr lang="vi-VN" sz="3500" b="1" dirty="0" smtClean="0">
                <a:solidFill>
                  <a:srgbClr val="2E3C4E"/>
                </a:solidFill>
                <a:latin typeface="Times New Roman" panose="02020603050405020304" pitchFamily="18" charset="0"/>
                <a:ea typeface="Barlow Bold" pitchFamily="34" charset="-122"/>
                <a:cs typeface="Times New Roman" panose="02020603050405020304" pitchFamily="18" charset="0"/>
              </a:rPr>
              <a:t>quyền địa phương 02 cấp</a:t>
            </a:r>
            <a:endParaRPr lang="en-US" sz="3500" dirty="0">
              <a:latin typeface="Times New Roman" panose="02020603050405020304" pitchFamily="18" charset="0"/>
              <a:cs typeface="Times New Roman" panose="02020603050405020304" pitchFamily="18" charset="0"/>
            </a:endParaRPr>
          </a:p>
        </p:txBody>
      </p:sp>
      <p:sp>
        <p:nvSpPr>
          <p:cNvPr id="3" name="Text 1"/>
          <p:cNvSpPr/>
          <p:nvPr/>
        </p:nvSpPr>
        <p:spPr>
          <a:xfrm>
            <a:off x="579404" y="3387146"/>
            <a:ext cx="7656790" cy="693420"/>
          </a:xfrm>
          <a:prstGeom prst="rect">
            <a:avLst/>
          </a:prstGeom>
          <a:noFill/>
          <a:ln/>
        </p:spPr>
        <p:txBody>
          <a:bodyPr wrap="square" lIns="0" tIns="0" rIns="0" bIns="0" rtlCol="0" anchor="t"/>
          <a:lstStyle/>
          <a:p>
            <a:pPr algn="just">
              <a:lnSpc>
                <a:spcPts val="2700"/>
              </a:lnSpc>
            </a:pPr>
            <a:r>
              <a:rPr lang="vi-VN" sz="3000" dirty="0" smtClean="0">
                <a:solidFill>
                  <a:srgbClr val="384653"/>
                </a:solidFill>
                <a:latin typeface="Times New Roman" panose="02020603050405020304" pitchFamily="18" charset="0"/>
                <a:ea typeface="Montserrat" pitchFamily="34" charset="-122"/>
                <a:cs typeface="Times New Roman" panose="02020603050405020304" pitchFamily="18" charset="0"/>
              </a:rPr>
              <a:t>Khác với công tác tổ chức bầu cử các nhiệm kỳ trước đây, Thông tư này hướng dẫn nghiệp vụ công tác bầu cử theo mô hình chính quyền địa phương 02 cấp (cấp tỉnh và cấp xã</a:t>
            </a:r>
            <a:r>
              <a:rPr lang="vi-VN" sz="1700" dirty="0" smtClean="0">
                <a:solidFill>
                  <a:srgbClr val="384653"/>
                </a:solidFill>
                <a:latin typeface="Montserrat" pitchFamily="34" charset="0"/>
                <a:ea typeface="Montserrat" pitchFamily="34" charset="-122"/>
                <a:cs typeface="Montserrat" pitchFamily="34" charset="-120"/>
              </a:rPr>
              <a:t>).</a:t>
            </a:r>
            <a:endParaRPr lang="en-US" sz="1700" dirty="0"/>
          </a:p>
        </p:txBody>
      </p:sp>
      <p:sp>
        <p:nvSpPr>
          <p:cNvPr id="4" name="Text 2"/>
          <p:cNvSpPr/>
          <p:nvPr/>
        </p:nvSpPr>
        <p:spPr>
          <a:xfrm>
            <a:off x="579404" y="5240893"/>
            <a:ext cx="7656790" cy="1040130"/>
          </a:xfrm>
          <a:prstGeom prst="rect">
            <a:avLst/>
          </a:prstGeom>
          <a:noFill/>
          <a:ln/>
        </p:spPr>
        <p:txBody>
          <a:bodyPr wrap="square" lIns="0" tIns="0" rIns="0" bIns="0" rtlCol="0" anchor="t"/>
          <a:lstStyle/>
          <a:p>
            <a:pPr marL="0" indent="0" algn="just">
              <a:lnSpc>
                <a:spcPts val="2700"/>
              </a:lnSpc>
              <a:buNone/>
            </a:pPr>
            <a:r>
              <a:rPr lang="en-US" sz="3000" dirty="0" smtClean="0">
                <a:solidFill>
                  <a:srgbClr val="384653"/>
                </a:solidFill>
                <a:latin typeface="Times New Roman" panose="02020603050405020304" pitchFamily="18" charset="0"/>
                <a:ea typeface="Montserrat" pitchFamily="34" charset="-122"/>
                <a:cs typeface="Times New Roman" panose="02020603050405020304" pitchFamily="18" charset="0"/>
                <a:sym typeface="Wingdings" panose="05000000000000000000" pitchFamily="2" charset="2"/>
              </a:rPr>
              <a:t> </a:t>
            </a:r>
            <a:r>
              <a:rPr lang="en-US" sz="3000" dirty="0" err="1">
                <a:solidFill>
                  <a:srgbClr val="384653"/>
                </a:solidFill>
                <a:latin typeface="Times New Roman" panose="02020603050405020304" pitchFamily="18" charset="0"/>
                <a:ea typeface="Montserrat" pitchFamily="34" charset="-122"/>
                <a:cs typeface="Times New Roman" panose="02020603050405020304" pitchFamily="18" charset="0"/>
                <a:sym typeface="Wingdings" panose="05000000000000000000" pitchFamily="2" charset="2"/>
              </a:rPr>
              <a:t>C</a:t>
            </a:r>
            <a:r>
              <a:rPr lang="en-US" sz="30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ác</a:t>
            </a:r>
            <a:r>
              <a:rPr lang="en-US" sz="30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3000" dirty="0">
                <a:solidFill>
                  <a:srgbClr val="384653"/>
                </a:solidFill>
                <a:latin typeface="Times New Roman" panose="02020603050405020304" pitchFamily="18" charset="0"/>
                <a:ea typeface="Montserrat" pitchFamily="34" charset="-122"/>
                <a:cs typeface="Times New Roman" panose="02020603050405020304" pitchFamily="18" charset="0"/>
              </a:rPr>
              <a:t>địa phương cần rà soát toàn bộ công việc liên quan, từ thành lập tổ chức phụ trách bầu cử đến phân công, phối hợp và chuẩn bị tài liệu, đảm bảo thống nhất với mô hình này.</a:t>
            </a:r>
            <a:endParaRPr lang="en-US" sz="3000" dirty="0">
              <a:latin typeface="Times New Roman" panose="02020603050405020304" pitchFamily="18" charset="0"/>
              <a:cs typeface="Times New Roman" panose="02020603050405020304" pitchFamily="18" charset="0"/>
            </a:endParaRPr>
          </a:p>
        </p:txBody>
      </p:sp>
      <p:sp>
        <p:nvSpPr>
          <p:cNvPr id="5" name="Text 3"/>
          <p:cNvSpPr/>
          <p:nvPr/>
        </p:nvSpPr>
        <p:spPr>
          <a:xfrm>
            <a:off x="758309" y="4894183"/>
            <a:ext cx="7656790" cy="693420"/>
          </a:xfrm>
          <a:prstGeom prst="rect">
            <a:avLst/>
          </a:prstGeom>
          <a:noFill/>
          <a:ln/>
        </p:spPr>
        <p:txBody>
          <a:bodyPr wrap="square" lIns="0" tIns="0" rIns="0" bIns="0" rtlCol="0" anchor="t"/>
          <a:lstStyle/>
          <a:p>
            <a:pPr marL="0" indent="0" algn="l">
              <a:lnSpc>
                <a:spcPts val="2700"/>
              </a:lnSpc>
              <a:buNone/>
            </a:pPr>
            <a:endParaRPr lang="en-US" sz="1700" dirty="0"/>
          </a:p>
        </p:txBody>
      </p:sp>
      <p:sp>
        <p:nvSpPr>
          <p:cNvPr id="7" name="Rectangle 6"/>
          <p:cNvSpPr/>
          <p:nvPr/>
        </p:nvSpPr>
        <p:spPr>
          <a:xfrm>
            <a:off x="-33162" y="892566"/>
            <a:ext cx="14518975" cy="385683"/>
          </a:xfrm>
          <a:prstGeom prst="rect">
            <a:avLst/>
          </a:prstGeom>
        </p:spPr>
        <p:txBody>
          <a:bodyPr wrap="none">
            <a:spAutoFit/>
          </a:bodyPr>
          <a:lstStyle/>
          <a:p>
            <a:pPr indent="457200" algn="just">
              <a:lnSpc>
                <a:spcPts val="1750"/>
              </a:lnSpc>
              <a:spcBef>
                <a:spcPts val="600"/>
              </a:spcBef>
              <a:spcAft>
                <a:spcPts val="0"/>
              </a:spcAft>
            </a:pPr>
            <a:r>
              <a:rPr lang="en-US" sz="4000" b="1" dirty="0">
                <a:solidFill>
                  <a:srgbClr val="2E3C4E"/>
                </a:solidFill>
                <a:latin typeface="Times New Roman" panose="02020603050405020304" pitchFamily="18" charset="0"/>
                <a:ea typeface="Barlow Bold" pitchFamily="34" charset="-122"/>
                <a:cs typeface="Times New Roman" panose="02020603050405020304" pitchFamily="18" charset="0"/>
              </a:rPr>
              <a:t>III. MỘT SỐ VẤN ĐỀ CẦN LƯU Ý VỀ NGHIỆP VỤ BẦU CỬ</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8829"/>
          <a:stretch/>
        </p:blipFill>
        <p:spPr>
          <a:xfrm>
            <a:off x="8415099" y="2385390"/>
            <a:ext cx="6249619" cy="58571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71" y="2135327"/>
            <a:ext cx="2763212" cy="5829300"/>
          </a:xfrm>
          <a:prstGeom prst="pentagon">
            <a:avLst/>
          </a:prstGeom>
        </p:spPr>
      </p:pic>
      <p:sp>
        <p:nvSpPr>
          <p:cNvPr id="2" name="Text 0"/>
          <p:cNvSpPr/>
          <p:nvPr/>
        </p:nvSpPr>
        <p:spPr>
          <a:xfrm>
            <a:off x="758309" y="810577"/>
            <a:ext cx="11573589" cy="712708"/>
          </a:xfrm>
          <a:prstGeom prst="rect">
            <a:avLst/>
          </a:prstGeom>
          <a:noFill/>
          <a:ln/>
        </p:spPr>
        <p:txBody>
          <a:bodyPr wrap="none" lIns="0" tIns="0" rIns="0" bIns="0" rtlCol="0" anchor="t"/>
          <a:lstStyle/>
          <a:p>
            <a:pPr marL="0" indent="0" algn="l">
              <a:lnSpc>
                <a:spcPts val="5600"/>
              </a:lnSpc>
              <a:buNone/>
            </a:pP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2.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Ứng</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dụng</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khoa</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học</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công</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nghệ</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chuyển</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đổi</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số</a:t>
            </a:r>
            <a:endParaRPr lang="en-US" sz="5000" dirty="0">
              <a:latin typeface="Times New Roman" panose="02020603050405020304" pitchFamily="18" charset="0"/>
              <a:cs typeface="Times New Roman" panose="02020603050405020304" pitchFamily="18" charset="0"/>
            </a:endParaRPr>
          </a:p>
        </p:txBody>
      </p:sp>
      <p:sp>
        <p:nvSpPr>
          <p:cNvPr id="3" name="Text 1"/>
          <p:cNvSpPr/>
          <p:nvPr/>
        </p:nvSpPr>
        <p:spPr>
          <a:xfrm>
            <a:off x="876475" y="1788617"/>
            <a:ext cx="13113782" cy="693420"/>
          </a:xfrm>
          <a:prstGeom prst="rect">
            <a:avLst/>
          </a:prstGeom>
          <a:noFill/>
          <a:ln/>
        </p:spPr>
        <p:txBody>
          <a:bodyPr wrap="square" lIns="0" tIns="0" rIns="0" bIns="0" rtlCol="0" anchor="t"/>
          <a:lstStyle/>
          <a:p>
            <a:pPr marL="0" indent="0" algn="ctr">
              <a:lnSpc>
                <a:spcPts val="2700"/>
              </a:lnSpc>
              <a:spcBef>
                <a:spcPts val="300"/>
              </a:spcBef>
              <a:spcAft>
                <a:spcPts val="300"/>
              </a:spcAft>
              <a:buNone/>
            </a:pPr>
            <a:r>
              <a:rPr lang="en-US" sz="3000" b="1" dirty="0">
                <a:solidFill>
                  <a:srgbClr val="384653"/>
                </a:solidFill>
                <a:latin typeface="Times New Roman" panose="02020603050405020304" pitchFamily="18" charset="0"/>
                <a:ea typeface="Montserrat" pitchFamily="34" charset="-122"/>
                <a:cs typeface="Times New Roman" panose="02020603050405020304" pitchFamily="18" charset="0"/>
              </a:rPr>
              <a:t>Thông tư có nhiều nội dung đột phá về ứng dụng khoa học công nghệ, chuyển đổi số trong bầu cử, nhưng cần thận trọng và đảm bảo an toàn, bảo mật.</a:t>
            </a:r>
            <a:endParaRPr lang="en-US" sz="3000" b="1" dirty="0">
              <a:latin typeface="Times New Roman" panose="02020603050405020304" pitchFamily="18" charset="0"/>
              <a:cs typeface="Times New Roman" panose="02020603050405020304" pitchFamily="18" charset="0"/>
            </a:endParaRPr>
          </a:p>
        </p:txBody>
      </p:sp>
      <p:sp>
        <p:nvSpPr>
          <p:cNvPr id="5" name="Text 2"/>
          <p:cNvSpPr/>
          <p:nvPr/>
        </p:nvSpPr>
        <p:spPr>
          <a:xfrm>
            <a:off x="2753852" y="2849146"/>
            <a:ext cx="2850713" cy="356235"/>
          </a:xfrm>
          <a:prstGeom prst="rect">
            <a:avLst/>
          </a:prstGeom>
          <a:noFill/>
          <a:ln/>
        </p:spPr>
        <p:txBody>
          <a:bodyPr wrap="none" lIns="0" tIns="0" rIns="0" bIns="0" rtlCol="0" anchor="t"/>
          <a:lstStyle/>
          <a:p>
            <a:pPr>
              <a:lnSpc>
                <a:spcPts val="2800"/>
              </a:lnSpc>
            </a:pP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Một</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là</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a:solidFill>
                  <a:srgbClr val="384653"/>
                </a:solidFill>
                <a:latin typeface="Times New Roman" panose="02020603050405020304" pitchFamily="18" charset="0"/>
                <a:ea typeface="Barlow Bold" pitchFamily="34" charset="-122"/>
                <a:cs typeface="Times New Roman" panose="02020603050405020304" pitchFamily="18" charset="0"/>
              </a:rPr>
              <a:t>t</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ăng</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a:solidFill>
                  <a:srgbClr val="384653"/>
                </a:solidFill>
                <a:latin typeface="Times New Roman" panose="02020603050405020304" pitchFamily="18" charset="0"/>
                <a:ea typeface="Barlow Bold" pitchFamily="34" charset="-122"/>
                <a:cs typeface="Times New Roman" panose="02020603050405020304" pitchFamily="18" charset="0"/>
              </a:rPr>
              <a:t>cường </a:t>
            </a:r>
            <a:r>
              <a:rPr lang="en-US" sz="2500" b="1" dirty="0" err="1">
                <a:solidFill>
                  <a:srgbClr val="384653"/>
                </a:solidFill>
                <a:latin typeface="Times New Roman" panose="02020603050405020304" pitchFamily="18" charset="0"/>
                <a:ea typeface="Barlow Bold" pitchFamily="34" charset="-122"/>
                <a:cs typeface="Times New Roman" panose="02020603050405020304" pitchFamily="18" charset="0"/>
              </a:rPr>
              <a:t>ứng</a:t>
            </a:r>
            <a:r>
              <a:rPr lang="en-US" sz="25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dụng</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khoa</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học</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công</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nghệ</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chuyển</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đổi</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số</a:t>
            </a:r>
            <a:endParaRPr lang="en-US" sz="2500" dirty="0">
              <a:latin typeface="Times New Roman" panose="02020603050405020304" pitchFamily="18" charset="0"/>
              <a:cs typeface="Times New Roman" panose="02020603050405020304" pitchFamily="18" charset="0"/>
            </a:endParaRPr>
          </a:p>
        </p:txBody>
      </p:sp>
      <p:sp>
        <p:nvSpPr>
          <p:cNvPr id="6" name="Text 3"/>
          <p:cNvSpPr/>
          <p:nvPr/>
        </p:nvSpPr>
        <p:spPr>
          <a:xfrm>
            <a:off x="2495436" y="3293434"/>
            <a:ext cx="11813977" cy="693420"/>
          </a:xfrm>
          <a:prstGeom prst="rect">
            <a:avLst/>
          </a:prstGeom>
          <a:noFill/>
          <a:ln/>
        </p:spPr>
        <p:txBody>
          <a:bodyPr wrap="square" lIns="0" tIns="0" rIns="0" bIns="0" rtlCol="0" anchor="t"/>
          <a:lstStyle/>
          <a:p>
            <a:pPr>
              <a:lnSpc>
                <a:spcPts val="2700"/>
              </a:lnSpc>
            </a:pPr>
            <a:r>
              <a:rPr lang="en-US" sz="2500" dirty="0">
                <a:solidFill>
                  <a:srgbClr val="384653"/>
                </a:solidFill>
                <a:latin typeface="Times New Roman" panose="02020603050405020304" pitchFamily="18" charset="0"/>
                <a:ea typeface="Montserrat" pitchFamily="34" charset="-122"/>
                <a:cs typeface="Times New Roman" panose="02020603050405020304" pitchFamily="18" charset="0"/>
              </a:rPr>
              <a:t>Trong </a:t>
            </a: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tuyên truyền, lập danh sách cử tri, in thẻ, theo dõi tiến độ, hỗ trợ kiểm phiếu</a:t>
            </a:r>
            <a:r>
              <a:rPr lang="en-US" sz="2500" dirty="0">
                <a:solidFill>
                  <a:srgbClr val="384653"/>
                </a:solidFill>
                <a:latin typeface="Times New Roman" panose="02020603050405020304" pitchFamily="18" charset="0"/>
                <a:ea typeface="Montserrat" pitchFamily="34" charset="-122"/>
                <a:cs typeface="Times New Roman" panose="02020603050405020304" pitchFamily="18" charset="0"/>
              </a:rPr>
              <a:t>, đảm bảo chính xác, an toàn, </a:t>
            </a:r>
            <a:r>
              <a:rPr lang="en-US" sz="2500" dirty="0" err="1">
                <a:solidFill>
                  <a:srgbClr val="384653"/>
                </a:solidFill>
                <a:latin typeface="Times New Roman" panose="02020603050405020304" pitchFamily="18" charset="0"/>
                <a:ea typeface="Montserrat" pitchFamily="34" charset="-122"/>
                <a:cs typeface="Times New Roman" panose="02020603050405020304" pitchFamily="18" charset="0"/>
              </a:rPr>
              <a:t>bảo</a:t>
            </a:r>
            <a:r>
              <a:rPr lang="en-US" sz="2500" dirty="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mật</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phù</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hợp</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với</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Luật</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An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toàn</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thông</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tin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mạng</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Luật</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Bảo</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vệ</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dữ</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liệu</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cá</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nhân</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và</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quy</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định</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của</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pháp</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luật</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về</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bầu</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cử</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8" name="Text 4"/>
          <p:cNvSpPr/>
          <p:nvPr/>
        </p:nvSpPr>
        <p:spPr>
          <a:xfrm>
            <a:off x="2777345" y="4562006"/>
            <a:ext cx="2850713" cy="356235"/>
          </a:xfrm>
          <a:prstGeom prst="rect">
            <a:avLst/>
          </a:prstGeom>
          <a:noFill/>
          <a:ln/>
        </p:spPr>
        <p:txBody>
          <a:bodyPr wrap="none" lIns="0" tIns="0" rIns="0" bIns="0" rtlCol="0" anchor="t"/>
          <a:lstStyle/>
          <a:p>
            <a:pPr marL="0" indent="0" algn="l">
              <a:lnSpc>
                <a:spcPts val="2800"/>
              </a:lnSpc>
              <a:buNone/>
            </a:pP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Hai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là</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Xây</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dựng</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Kế</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a:solidFill>
                  <a:srgbClr val="384653"/>
                </a:solidFill>
                <a:latin typeface="Times New Roman" panose="02020603050405020304" pitchFamily="18" charset="0"/>
                <a:ea typeface="Barlow Bold" pitchFamily="34" charset="-122"/>
                <a:cs typeface="Times New Roman" panose="02020603050405020304" pitchFamily="18" charset="0"/>
              </a:rPr>
              <a:t>hoạch</a:t>
            </a:r>
            <a:r>
              <a:rPr lang="en-US" sz="2500" b="1" dirty="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và</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triển</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khai</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a:solidFill>
                  <a:srgbClr val="384653"/>
                </a:solidFill>
                <a:latin typeface="Times New Roman" panose="02020603050405020304" pitchFamily="18" charset="0"/>
                <a:ea typeface="Barlow Bold" pitchFamily="34" charset="-122"/>
                <a:cs typeface="Times New Roman" panose="02020603050405020304" pitchFamily="18" charset="0"/>
              </a:rPr>
              <a:t>a</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n </a:t>
            </a:r>
            <a:r>
              <a:rPr lang="en-US" sz="2500" b="1" dirty="0">
                <a:solidFill>
                  <a:srgbClr val="384653"/>
                </a:solidFill>
                <a:latin typeface="Times New Roman" panose="02020603050405020304" pitchFamily="18" charset="0"/>
                <a:ea typeface="Barlow Bold" pitchFamily="34" charset="-122"/>
                <a:cs typeface="Times New Roman" panose="02020603050405020304" pitchFamily="18" charset="0"/>
              </a:rPr>
              <a:t>toàn</a:t>
            </a:r>
            <a:endParaRPr lang="en-US" sz="2500" dirty="0">
              <a:latin typeface="Times New Roman" panose="02020603050405020304" pitchFamily="18" charset="0"/>
              <a:cs typeface="Times New Roman" panose="02020603050405020304" pitchFamily="18" charset="0"/>
            </a:endParaRPr>
          </a:p>
        </p:txBody>
      </p:sp>
      <p:sp>
        <p:nvSpPr>
          <p:cNvPr id="9" name="Text 5"/>
          <p:cNvSpPr/>
          <p:nvPr/>
        </p:nvSpPr>
        <p:spPr>
          <a:xfrm>
            <a:off x="2623141" y="5028962"/>
            <a:ext cx="11813977" cy="693420"/>
          </a:xfrm>
          <a:prstGeom prst="rect">
            <a:avLst/>
          </a:prstGeom>
          <a:noFill/>
          <a:ln/>
        </p:spPr>
        <p:txBody>
          <a:bodyPr wrap="square" lIns="0" tIns="0" rIns="0" bIns="0" rtlCol="0" anchor="t"/>
          <a:lstStyle/>
          <a:p>
            <a:pPr marL="0" indent="0" algn="l">
              <a:lnSpc>
                <a:spcPts val="2700"/>
              </a:lnSpc>
              <a:buNone/>
            </a:pPr>
            <a:r>
              <a:rPr lang="en-US" sz="2500" dirty="0">
                <a:solidFill>
                  <a:srgbClr val="384653"/>
                </a:solidFill>
                <a:latin typeface="Times New Roman" panose="02020603050405020304" pitchFamily="18" charset="0"/>
                <a:ea typeface="Montserrat" pitchFamily="34" charset="-122"/>
                <a:cs typeface="Times New Roman" panose="02020603050405020304" pitchFamily="18" charset="0"/>
              </a:rPr>
              <a:t>Xây dựng kế hoạch, phương án cụ thể, vận hành thử, kiểm tra hệ thống. Báo cáo Hội đồng bầu cử quốc gia nếu liên quan đến cách thức bỏ phiếu, cập nhật kết quả.</a:t>
            </a:r>
            <a:endParaRPr lang="en-US" sz="2500" dirty="0">
              <a:latin typeface="Times New Roman" panose="02020603050405020304" pitchFamily="18" charset="0"/>
              <a:cs typeface="Times New Roman" panose="02020603050405020304" pitchFamily="18" charset="0"/>
            </a:endParaRPr>
          </a:p>
        </p:txBody>
      </p:sp>
      <p:sp>
        <p:nvSpPr>
          <p:cNvPr id="11" name="Text 6"/>
          <p:cNvSpPr/>
          <p:nvPr/>
        </p:nvSpPr>
        <p:spPr>
          <a:xfrm>
            <a:off x="2506681" y="5911679"/>
            <a:ext cx="2850713" cy="356235"/>
          </a:xfrm>
          <a:prstGeom prst="rect">
            <a:avLst/>
          </a:prstGeom>
          <a:noFill/>
          <a:ln/>
        </p:spPr>
        <p:txBody>
          <a:bodyPr wrap="none" lIns="0" tIns="0" rIns="0" bIns="0" rtlCol="0" anchor="t"/>
          <a:lstStyle/>
          <a:p>
            <a:pPr marL="0" indent="0" algn="l">
              <a:lnSpc>
                <a:spcPts val="2800"/>
              </a:lnSpc>
              <a:buNone/>
            </a:pP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Ba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là</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err="1" smtClean="0">
                <a:solidFill>
                  <a:srgbClr val="384653"/>
                </a:solidFill>
                <a:latin typeface="Times New Roman" panose="02020603050405020304" pitchFamily="18" charset="0"/>
                <a:ea typeface="Barlow Bold" pitchFamily="34" charset="-122"/>
                <a:cs typeface="Times New Roman" panose="02020603050405020304" pitchFamily="18" charset="0"/>
              </a:rPr>
              <a:t>đẩy</a:t>
            </a:r>
            <a:r>
              <a:rPr lang="en-US" sz="2500" b="1" dirty="0" smtClean="0">
                <a:solidFill>
                  <a:srgbClr val="384653"/>
                </a:solidFill>
                <a:latin typeface="Times New Roman" panose="02020603050405020304" pitchFamily="18" charset="0"/>
                <a:ea typeface="Barlow Bold" pitchFamily="34" charset="-122"/>
                <a:cs typeface="Times New Roman" panose="02020603050405020304" pitchFamily="18" charset="0"/>
              </a:rPr>
              <a:t> </a:t>
            </a:r>
            <a:r>
              <a:rPr lang="en-US" sz="2500" b="1" dirty="0">
                <a:solidFill>
                  <a:srgbClr val="384653"/>
                </a:solidFill>
                <a:latin typeface="Times New Roman" panose="02020603050405020304" pitchFamily="18" charset="0"/>
                <a:ea typeface="Barlow Bold" pitchFamily="34" charset="-122"/>
                <a:cs typeface="Times New Roman" panose="02020603050405020304" pitchFamily="18" charset="0"/>
              </a:rPr>
              <a:t>mạnh tập huấn</a:t>
            </a:r>
            <a:endParaRPr lang="en-US" sz="2500" dirty="0">
              <a:latin typeface="Times New Roman" panose="02020603050405020304" pitchFamily="18" charset="0"/>
              <a:cs typeface="Times New Roman" panose="02020603050405020304" pitchFamily="18" charset="0"/>
            </a:endParaRPr>
          </a:p>
        </p:txBody>
      </p:sp>
      <p:sp>
        <p:nvSpPr>
          <p:cNvPr id="12" name="Text 7"/>
          <p:cNvSpPr/>
          <p:nvPr/>
        </p:nvSpPr>
        <p:spPr>
          <a:xfrm>
            <a:off x="2336410" y="6413902"/>
            <a:ext cx="11813977" cy="346710"/>
          </a:xfrm>
          <a:prstGeom prst="rect">
            <a:avLst/>
          </a:prstGeom>
          <a:noFill/>
          <a:ln/>
        </p:spPr>
        <p:txBody>
          <a:bodyPr wrap="none" lIns="0" tIns="0" rIns="0" bIns="0" rtlCol="0" anchor="t"/>
          <a:lstStyle/>
          <a:p>
            <a:pPr marL="0" indent="0" algn="l">
              <a:lnSpc>
                <a:spcPts val="2700"/>
              </a:lnSpc>
              <a:buNone/>
            </a:pP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Tập</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huấn</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a:solidFill>
                  <a:srgbClr val="384653"/>
                </a:solidFill>
                <a:latin typeface="Times New Roman" panose="02020603050405020304" pitchFamily="18" charset="0"/>
                <a:ea typeface="Montserrat" pitchFamily="34" charset="-122"/>
                <a:cs typeface="Times New Roman" panose="02020603050405020304" pitchFamily="18" charset="0"/>
              </a:rPr>
              <a:t>t</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rực</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a:solidFill>
                  <a:srgbClr val="384653"/>
                </a:solidFill>
                <a:latin typeface="Times New Roman" panose="02020603050405020304" pitchFamily="18" charset="0"/>
                <a:ea typeface="Montserrat" pitchFamily="34" charset="-122"/>
                <a:cs typeface="Times New Roman" panose="02020603050405020304" pitchFamily="18" charset="0"/>
              </a:rPr>
              <a:t>tiếp, trực tuyến cho các tổ chức phụ trách bầu cử, đặc biệt Tổ </a:t>
            </a:r>
            <a:r>
              <a:rPr lang="en-US" sz="2500" dirty="0" err="1">
                <a:solidFill>
                  <a:srgbClr val="384653"/>
                </a:solidFill>
                <a:latin typeface="Times New Roman" panose="02020603050405020304" pitchFamily="18" charset="0"/>
                <a:ea typeface="Montserrat" pitchFamily="34" charset="-122"/>
                <a:cs typeface="Times New Roman" panose="02020603050405020304" pitchFamily="18" charset="0"/>
              </a:rPr>
              <a:t>bầu</a:t>
            </a:r>
            <a:r>
              <a:rPr lang="en-US" sz="2500" dirty="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cử</a:t>
            </a:r>
            <a:endPar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endParaRPr>
          </a:p>
          <a:p>
            <a:pPr marL="0" indent="0" algn="l">
              <a:lnSpc>
                <a:spcPts val="2700"/>
              </a:lnSpc>
              <a:buNone/>
            </a:pP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err="1" smtClean="0">
                <a:solidFill>
                  <a:srgbClr val="384653"/>
                </a:solidFill>
                <a:latin typeface="Times New Roman" panose="02020603050405020304" pitchFamily="18" charset="0"/>
                <a:ea typeface="Montserrat" pitchFamily="34" charset="-122"/>
                <a:cs typeface="Times New Roman" panose="02020603050405020304" pitchFamily="18" charset="0"/>
              </a:rPr>
              <a:t>về</a:t>
            </a:r>
            <a:r>
              <a:rPr lang="en-US" sz="2500"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dirty="0">
                <a:solidFill>
                  <a:srgbClr val="384653"/>
                </a:solidFill>
                <a:latin typeface="Times New Roman" panose="02020603050405020304" pitchFamily="18" charset="0"/>
                <a:ea typeface="Montserrat" pitchFamily="34" charset="-122"/>
                <a:cs typeface="Times New Roman" panose="02020603050405020304" pitchFamily="18" charset="0"/>
              </a:rPr>
              <a:t>ứng dụng công nghệ</a:t>
            </a:r>
            <a:r>
              <a:rPr lang="en-US" sz="1700" dirty="0">
                <a:solidFill>
                  <a:srgbClr val="384653"/>
                </a:solidFill>
                <a:latin typeface="Montserrat" pitchFamily="34" charset="0"/>
                <a:ea typeface="Montserrat" pitchFamily="34" charset="-122"/>
                <a:cs typeface="Montserrat" pitchFamily="34" charset="-120"/>
              </a:rPr>
              <a:t>.</a:t>
            </a:r>
            <a:endParaRPr lang="en-US" sz="17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7650" y="7014358"/>
            <a:ext cx="2952750" cy="12424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0" y="52387"/>
            <a:ext cx="6667500" cy="8124825"/>
          </a:xfrm>
          <a:prstGeom prst="rect">
            <a:avLst/>
          </a:prstGeom>
        </p:spPr>
      </p:pic>
      <p:sp>
        <p:nvSpPr>
          <p:cNvPr id="2" name="Text 0"/>
          <p:cNvSpPr/>
          <p:nvPr/>
        </p:nvSpPr>
        <p:spPr>
          <a:xfrm>
            <a:off x="614720" y="483037"/>
            <a:ext cx="8666321" cy="577810"/>
          </a:xfrm>
          <a:prstGeom prst="rect">
            <a:avLst/>
          </a:prstGeom>
          <a:noFill/>
          <a:ln/>
        </p:spPr>
        <p:txBody>
          <a:bodyPr wrap="none" lIns="0" tIns="0" rIns="0" bIns="0" rtlCol="0" anchor="t"/>
          <a:lstStyle/>
          <a:p>
            <a:pPr marL="0" indent="0" algn="l">
              <a:lnSpc>
                <a:spcPts val="4500"/>
              </a:lnSpc>
              <a:buNone/>
            </a:pPr>
            <a:r>
              <a:rPr lang="en-US" sz="3600" b="1" dirty="0" smtClean="0">
                <a:solidFill>
                  <a:srgbClr val="2E3C4E"/>
                </a:solidFill>
                <a:latin typeface="Barlow Bold" pitchFamily="34" charset="0"/>
                <a:ea typeface="Barlow Bold" pitchFamily="34" charset="-122"/>
                <a:cs typeface="Barlow Bold" pitchFamily="34" charset="-120"/>
              </a:rPr>
              <a:t>3. </a:t>
            </a:r>
            <a:r>
              <a:rPr lang="en-US" sz="3600" b="1" dirty="0" err="1" smtClean="0">
                <a:solidFill>
                  <a:srgbClr val="2E3C4E"/>
                </a:solidFill>
                <a:latin typeface="Barlow Bold" pitchFamily="34" charset="0"/>
                <a:ea typeface="Barlow Bold" pitchFamily="34" charset="-122"/>
                <a:cs typeface="Barlow Bold" pitchFamily="34" charset="-120"/>
              </a:rPr>
              <a:t>Phân</a:t>
            </a:r>
            <a:r>
              <a:rPr lang="en-US" sz="3600" b="1" dirty="0" smtClean="0">
                <a:solidFill>
                  <a:srgbClr val="2E3C4E"/>
                </a:solidFill>
                <a:latin typeface="Barlow Bold" pitchFamily="34" charset="0"/>
                <a:ea typeface="Barlow Bold" pitchFamily="34" charset="-122"/>
                <a:cs typeface="Barlow Bold" pitchFamily="34" charset="-120"/>
              </a:rPr>
              <a:t> </a:t>
            </a:r>
            <a:r>
              <a:rPr lang="en-US" sz="3600" b="1" dirty="0">
                <a:solidFill>
                  <a:srgbClr val="2E3C4E"/>
                </a:solidFill>
                <a:latin typeface="Barlow Bold" pitchFamily="34" charset="0"/>
                <a:ea typeface="Barlow Bold" pitchFamily="34" charset="-122"/>
                <a:cs typeface="Barlow Bold" pitchFamily="34" charset="-120"/>
              </a:rPr>
              <a:t>chia đơn vị </a:t>
            </a:r>
            <a:r>
              <a:rPr lang="en-US" sz="3600" b="1" dirty="0" err="1">
                <a:solidFill>
                  <a:srgbClr val="2E3C4E"/>
                </a:solidFill>
                <a:latin typeface="Barlow Bold" pitchFamily="34" charset="0"/>
                <a:ea typeface="Barlow Bold" pitchFamily="34" charset="-122"/>
                <a:cs typeface="Barlow Bold" pitchFamily="34" charset="-120"/>
              </a:rPr>
              <a:t>bầu</a:t>
            </a:r>
            <a:r>
              <a:rPr lang="en-US" sz="3600" b="1" dirty="0">
                <a:solidFill>
                  <a:srgbClr val="2E3C4E"/>
                </a:solidFill>
                <a:latin typeface="Barlow Bold" pitchFamily="34" charset="0"/>
                <a:ea typeface="Barlow Bold" pitchFamily="34" charset="-122"/>
                <a:cs typeface="Barlow Bold" pitchFamily="34" charset="-120"/>
              </a:rPr>
              <a:t> </a:t>
            </a:r>
            <a:r>
              <a:rPr lang="en-US" sz="3600" b="1" dirty="0" err="1" smtClean="0">
                <a:solidFill>
                  <a:srgbClr val="2E3C4E"/>
                </a:solidFill>
                <a:latin typeface="Barlow Bold" pitchFamily="34" charset="0"/>
                <a:ea typeface="Barlow Bold" pitchFamily="34" charset="-122"/>
                <a:cs typeface="Barlow Bold" pitchFamily="34" charset="-120"/>
              </a:rPr>
              <a:t>cử</a:t>
            </a:r>
            <a:r>
              <a:rPr lang="en-US" sz="3600" b="1" dirty="0">
                <a:solidFill>
                  <a:srgbClr val="2E3C4E"/>
                </a:solidFill>
                <a:latin typeface="Barlow Bold" pitchFamily="34" charset="0"/>
                <a:ea typeface="Barlow Bold" pitchFamily="34" charset="-122"/>
                <a:cs typeface="Barlow Bold" pitchFamily="34" charset="-120"/>
              </a:rPr>
              <a:t>,</a:t>
            </a:r>
            <a:r>
              <a:rPr lang="en-US" sz="3600" b="1" dirty="0" smtClean="0">
                <a:solidFill>
                  <a:srgbClr val="2E3C4E"/>
                </a:solidFill>
                <a:latin typeface="Barlow Bold" pitchFamily="34" charset="0"/>
                <a:ea typeface="Barlow Bold" pitchFamily="34" charset="-122"/>
                <a:cs typeface="Barlow Bold" pitchFamily="34" charset="-120"/>
              </a:rPr>
              <a:t> </a:t>
            </a:r>
          </a:p>
          <a:p>
            <a:pPr marL="0" indent="0" algn="l">
              <a:lnSpc>
                <a:spcPts val="4500"/>
              </a:lnSpc>
              <a:buNone/>
            </a:pPr>
            <a:r>
              <a:rPr lang="en-US" sz="3600" b="1" dirty="0" err="1" smtClean="0">
                <a:solidFill>
                  <a:srgbClr val="2E3C4E"/>
                </a:solidFill>
                <a:latin typeface="Barlow Bold" pitchFamily="34" charset="0"/>
                <a:ea typeface="Barlow Bold" pitchFamily="34" charset="-122"/>
                <a:cs typeface="Barlow Bold" pitchFamily="34" charset="-120"/>
              </a:rPr>
              <a:t>khu</a:t>
            </a:r>
            <a:r>
              <a:rPr lang="en-US" sz="3600" b="1" dirty="0" smtClean="0">
                <a:solidFill>
                  <a:srgbClr val="2E3C4E"/>
                </a:solidFill>
                <a:latin typeface="Barlow Bold" pitchFamily="34" charset="0"/>
                <a:ea typeface="Barlow Bold" pitchFamily="34" charset="-122"/>
                <a:cs typeface="Barlow Bold" pitchFamily="34" charset="-120"/>
              </a:rPr>
              <a:t> </a:t>
            </a:r>
            <a:r>
              <a:rPr lang="en-US" sz="3600" b="1" dirty="0">
                <a:solidFill>
                  <a:srgbClr val="2E3C4E"/>
                </a:solidFill>
                <a:latin typeface="Barlow Bold" pitchFamily="34" charset="0"/>
                <a:ea typeface="Barlow Bold" pitchFamily="34" charset="-122"/>
                <a:cs typeface="Barlow Bold" pitchFamily="34" charset="-120"/>
              </a:rPr>
              <a:t>vực bỏ phiếu</a:t>
            </a:r>
            <a:endParaRPr lang="en-US" sz="3600" dirty="0"/>
          </a:p>
        </p:txBody>
      </p:sp>
      <p:sp>
        <p:nvSpPr>
          <p:cNvPr id="4" name="Text 1"/>
          <p:cNvSpPr/>
          <p:nvPr/>
        </p:nvSpPr>
        <p:spPr>
          <a:xfrm>
            <a:off x="614720" y="2330942"/>
            <a:ext cx="7869198" cy="561975"/>
          </a:xfrm>
          <a:prstGeom prst="rect">
            <a:avLst/>
          </a:prstGeom>
          <a:noFill/>
          <a:ln/>
        </p:spPr>
        <p:txBody>
          <a:bodyPr wrap="square" lIns="0" tIns="0" rIns="0" bIns="0" rtlCol="0" anchor="t"/>
          <a:lstStyle/>
          <a:p>
            <a:pPr marL="0" indent="0" algn="l">
              <a:lnSpc>
                <a:spcPts val="2200"/>
              </a:lnSpc>
              <a:buNone/>
            </a:pPr>
            <a:r>
              <a:rPr lang="en-US" sz="2500" b="1" dirty="0">
                <a:solidFill>
                  <a:srgbClr val="2E3C4E"/>
                </a:solidFill>
                <a:latin typeface="Times New Roman" panose="02020603050405020304" pitchFamily="18" charset="0"/>
                <a:ea typeface="Barlow Bold" pitchFamily="34" charset="-122"/>
                <a:cs typeface="Times New Roman" panose="02020603050405020304" pitchFamily="18" charset="0"/>
              </a:rPr>
              <a:t>Thông tư quy định cụ thể việc phân chia đơn vị bầu cử, khu vực bỏ phiếu, xác định số đại biểu được bầu dựa trên CSDL quốc gia về dân cư đến 31/8/2025</a:t>
            </a:r>
            <a:r>
              <a:rPr lang="en-US" sz="2500" b="1" dirty="0">
                <a:solidFill>
                  <a:srgbClr val="002060"/>
                </a:solidFill>
                <a:latin typeface="Times New Roman" panose="02020603050405020304" pitchFamily="18" charset="0"/>
                <a:ea typeface="Montserrat" pitchFamily="34" charset="-122"/>
                <a:cs typeface="Times New Roman" panose="02020603050405020304" pitchFamily="18" charset="0"/>
              </a:rPr>
              <a:t>.</a:t>
            </a:r>
            <a:endParaRPr lang="en-US" sz="2500" b="1" dirty="0">
              <a:solidFill>
                <a:srgbClr val="002060"/>
              </a:solidFill>
              <a:latin typeface="Times New Roman" panose="02020603050405020304" pitchFamily="18" charset="0"/>
              <a:cs typeface="Times New Roman" panose="02020603050405020304" pitchFamily="18" charset="0"/>
            </a:endParaRPr>
          </a:p>
        </p:txBody>
      </p:sp>
      <p:sp>
        <p:nvSpPr>
          <p:cNvPr id="5" name="Text 2"/>
          <p:cNvSpPr/>
          <p:nvPr/>
        </p:nvSpPr>
        <p:spPr>
          <a:xfrm>
            <a:off x="614720" y="4001033"/>
            <a:ext cx="7869198" cy="561975"/>
          </a:xfrm>
          <a:prstGeom prst="rect">
            <a:avLst/>
          </a:prstGeom>
          <a:noFill/>
          <a:ln/>
        </p:spPr>
        <p:txBody>
          <a:bodyPr wrap="square" lIns="0" tIns="0" rIns="0" bIns="0" rtlCol="0" anchor="t"/>
          <a:lstStyle/>
          <a:p>
            <a:pPr marL="0" indent="0" algn="l">
              <a:lnSpc>
                <a:spcPts val="2200"/>
              </a:lnSpc>
              <a:buNone/>
            </a:pPr>
            <a:r>
              <a:rPr lang="en-US" sz="2500" b="1" dirty="0">
                <a:solidFill>
                  <a:srgbClr val="2E3C4E"/>
                </a:solidFill>
                <a:latin typeface="Times New Roman" panose="02020603050405020304" pitchFamily="18" charset="0"/>
                <a:ea typeface="Barlow Bold" pitchFamily="34" charset="-122"/>
                <a:cs typeface="Times New Roman" panose="02020603050405020304" pitchFamily="18" charset="0"/>
              </a:rPr>
              <a:t>Địa phương cần nghiên cứu kỹ để dự kiến số lượng đơn vị, xác định khu vực bỏ phiếu hợp lý, cân đối, thuận tiện cho cử tri thực hiện quyền bầu cử.</a:t>
            </a:r>
          </a:p>
        </p:txBody>
      </p:sp>
      <p:sp>
        <p:nvSpPr>
          <p:cNvPr id="6" name="Text 3"/>
          <p:cNvSpPr/>
          <p:nvPr/>
        </p:nvSpPr>
        <p:spPr>
          <a:xfrm>
            <a:off x="614720" y="5862341"/>
            <a:ext cx="8250984" cy="1015538"/>
          </a:xfrm>
          <a:prstGeom prst="rect">
            <a:avLst/>
          </a:prstGeom>
          <a:noFill/>
          <a:ln/>
        </p:spPr>
        <p:txBody>
          <a:bodyPr wrap="square" lIns="0" tIns="0" rIns="0" bIns="0" rtlCol="0" anchor="t"/>
          <a:lstStyle/>
          <a:p>
            <a:pPr>
              <a:lnSpc>
                <a:spcPts val="2200"/>
              </a:lnSpc>
              <a:spcBef>
                <a:spcPts val="300"/>
              </a:spcBef>
              <a:spcAft>
                <a:spcPts val="300"/>
              </a:spcAft>
            </a:pPr>
            <a:r>
              <a:rPr lang="en-US" sz="2500" b="1" dirty="0">
                <a:solidFill>
                  <a:srgbClr val="2E3C4E"/>
                </a:solidFill>
                <a:latin typeface="Times New Roman" panose="02020603050405020304" pitchFamily="18" charset="0"/>
                <a:ea typeface="Barlow Bold" pitchFamily="34" charset="-122"/>
                <a:cs typeface="Times New Roman" panose="02020603050405020304" pitchFamily="18" charset="0"/>
              </a:rPr>
              <a:t>Đảm bảo công bằng giữa các khu vực đô thị, công nghiệp đông dân và miền núi, hải đảo ít dân.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457" y="3737113"/>
            <a:ext cx="4154966" cy="1723757"/>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238" y="4449891"/>
            <a:ext cx="4117665" cy="374987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934" y="4449891"/>
            <a:ext cx="3754636" cy="3749874"/>
          </a:xfrm>
          <a:prstGeom prst="rect">
            <a:avLst/>
          </a:prstGeom>
        </p:spPr>
      </p:pic>
      <p:sp>
        <p:nvSpPr>
          <p:cNvPr id="3" name="Text 0"/>
          <p:cNvSpPr/>
          <p:nvPr/>
        </p:nvSpPr>
        <p:spPr>
          <a:xfrm>
            <a:off x="2895088" y="376979"/>
            <a:ext cx="5636657" cy="672227"/>
          </a:xfrm>
          <a:prstGeom prst="rect">
            <a:avLst/>
          </a:prstGeom>
          <a:noFill/>
          <a:ln/>
        </p:spPr>
        <p:txBody>
          <a:bodyPr wrap="none" lIns="0" tIns="0" rIns="0" bIns="0" rtlCol="0" anchor="t"/>
          <a:lstStyle/>
          <a:p>
            <a:pPr marL="0" indent="0" algn="l">
              <a:lnSpc>
                <a:spcPts val="5250"/>
              </a:lnSpc>
              <a:buNone/>
            </a:pPr>
            <a:r>
              <a:rPr lang="en-US" sz="4200" b="1" dirty="0" smtClean="0">
                <a:solidFill>
                  <a:srgbClr val="2E3C4E"/>
                </a:solidFill>
                <a:latin typeface="Barlow Bold" pitchFamily="34" charset="0"/>
                <a:ea typeface="Barlow Bold" pitchFamily="34" charset="-122"/>
                <a:cs typeface="Barlow Bold" pitchFamily="34" charset="-120"/>
              </a:rPr>
              <a:t>4</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rgbClr val="2E3C4E"/>
                </a:solidFill>
                <a:latin typeface="Times New Roman" panose="02020603050405020304" pitchFamily="18" charset="0"/>
                <a:ea typeface="Barlow Bold" pitchFamily="34" charset="-122"/>
                <a:cs typeface="Times New Roman" panose="02020603050405020304" pitchFamily="18" charset="0"/>
              </a:rPr>
              <a:t>Xử</a:t>
            </a:r>
            <a:r>
              <a:rPr lang="en-US" sz="5000" b="1" dirty="0" smtClean="0">
                <a:solidFill>
                  <a:srgbClr val="2E3C4E"/>
                </a:solidFill>
                <a:latin typeface="Times New Roman" panose="02020603050405020304" pitchFamily="18" charset="0"/>
                <a:ea typeface="Barlow Bold" pitchFamily="34" charset="-122"/>
                <a:cs typeface="Times New Roman" panose="02020603050405020304" pitchFamily="18" charset="0"/>
              </a:rPr>
              <a:t> </a:t>
            </a:r>
            <a:r>
              <a:rPr lang="en-US" sz="5000" b="1" dirty="0">
                <a:solidFill>
                  <a:srgbClr val="2E3C4E"/>
                </a:solidFill>
                <a:latin typeface="Times New Roman" panose="02020603050405020304" pitchFamily="18" charset="0"/>
                <a:ea typeface="Barlow Bold" pitchFamily="34" charset="-122"/>
                <a:cs typeface="Times New Roman" panose="02020603050405020304" pitchFamily="18" charset="0"/>
              </a:rPr>
              <a:t>lý tình huống đặc thù</a:t>
            </a:r>
            <a:endParaRPr lang="en-US" sz="5000" dirty="0">
              <a:latin typeface="Times New Roman" panose="02020603050405020304" pitchFamily="18" charset="0"/>
              <a:cs typeface="Times New Roman" panose="02020603050405020304" pitchFamily="18" charset="0"/>
            </a:endParaRPr>
          </a:p>
        </p:txBody>
      </p:sp>
      <p:sp>
        <p:nvSpPr>
          <p:cNvPr id="4" name="Text 1"/>
          <p:cNvSpPr/>
          <p:nvPr/>
        </p:nvSpPr>
        <p:spPr>
          <a:xfrm>
            <a:off x="-335433" y="1108369"/>
            <a:ext cx="14724052" cy="653653"/>
          </a:xfrm>
          <a:prstGeom prst="rect">
            <a:avLst/>
          </a:prstGeom>
          <a:noFill/>
          <a:ln/>
        </p:spPr>
        <p:txBody>
          <a:bodyPr wrap="square" lIns="0" tIns="0" rIns="0" bIns="0" rtlCol="0" anchor="t"/>
          <a:lstStyle/>
          <a:p>
            <a:pPr marL="0" indent="0" algn="ctr">
              <a:lnSpc>
                <a:spcPts val="2550"/>
              </a:lnSpc>
              <a:buNone/>
            </a:pPr>
            <a:r>
              <a:rPr lang="en-US" sz="2500" b="1" dirty="0" err="1">
                <a:solidFill>
                  <a:srgbClr val="384653"/>
                </a:solidFill>
                <a:latin typeface="Times New Roman" panose="02020603050405020304" pitchFamily="18" charset="0"/>
                <a:ea typeface="Montserrat" pitchFamily="34" charset="-122"/>
                <a:cs typeface="Times New Roman" panose="02020603050405020304" pitchFamily="18" charset="0"/>
              </a:rPr>
              <a:t>H</a:t>
            </a:r>
            <a:r>
              <a:rPr lang="en-US" sz="2500" b="1" dirty="0" err="1" smtClean="0">
                <a:solidFill>
                  <a:srgbClr val="384653"/>
                </a:solidFill>
                <a:latin typeface="Times New Roman" panose="02020603050405020304" pitchFamily="18" charset="0"/>
                <a:ea typeface="Montserrat" pitchFamily="34" charset="-122"/>
                <a:cs typeface="Times New Roman" panose="02020603050405020304" pitchFamily="18" charset="0"/>
              </a:rPr>
              <a:t>ướng</a:t>
            </a:r>
            <a:r>
              <a:rPr lang="en-US" sz="2500" b="1"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dẫn nghiệp vụ bầu cử đối với các tình huống đặc thù dựa trên kinh nghiệm thực tiễn </a:t>
            </a:r>
            <a:r>
              <a:rPr lang="en-US" sz="2500" b="1" dirty="0" err="1">
                <a:solidFill>
                  <a:srgbClr val="384653"/>
                </a:solidFill>
                <a:latin typeface="Times New Roman" panose="02020603050405020304" pitchFamily="18" charset="0"/>
                <a:ea typeface="Montserrat" pitchFamily="34" charset="-122"/>
                <a:cs typeface="Times New Roman" panose="02020603050405020304" pitchFamily="18" charset="0"/>
              </a:rPr>
              <a:t>và</a:t>
            </a: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 </a:t>
            </a:r>
            <a:endParaRPr lang="en-US" sz="2500" b="1" dirty="0" smtClean="0">
              <a:solidFill>
                <a:srgbClr val="384653"/>
              </a:solidFill>
              <a:latin typeface="Times New Roman" panose="02020603050405020304" pitchFamily="18" charset="0"/>
              <a:ea typeface="Montserrat" pitchFamily="34" charset="-122"/>
              <a:cs typeface="Times New Roman" panose="02020603050405020304" pitchFamily="18" charset="0"/>
            </a:endParaRPr>
          </a:p>
          <a:p>
            <a:pPr marL="0" indent="0" algn="ctr">
              <a:lnSpc>
                <a:spcPts val="2550"/>
              </a:lnSpc>
              <a:buNone/>
            </a:pPr>
            <a:r>
              <a:rPr lang="en-US" sz="2500" b="1" dirty="0" err="1" smtClean="0">
                <a:solidFill>
                  <a:srgbClr val="384653"/>
                </a:solidFill>
                <a:latin typeface="Times New Roman" panose="02020603050405020304" pitchFamily="18" charset="0"/>
                <a:ea typeface="Montserrat" pitchFamily="34" charset="-122"/>
                <a:cs typeface="Times New Roman" panose="02020603050405020304" pitchFamily="18" charset="0"/>
              </a:rPr>
              <a:t>hướng</a:t>
            </a:r>
            <a:r>
              <a:rPr lang="en-US" sz="2500" b="1" dirty="0" smtClean="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dẫn từ cuộc bầu cử năm 2021</a:t>
            </a:r>
            <a:r>
              <a:rPr lang="en-US" sz="1600" dirty="0">
                <a:solidFill>
                  <a:srgbClr val="384653"/>
                </a:solidFill>
                <a:latin typeface="Montserrat" pitchFamily="34" charset="0"/>
                <a:ea typeface="Montserrat" pitchFamily="34" charset="-122"/>
                <a:cs typeface="Montserrat" pitchFamily="34" charset="-120"/>
              </a:rPr>
              <a:t>.</a:t>
            </a:r>
            <a:endParaRPr lang="en-US" sz="1600" dirty="0"/>
          </a:p>
        </p:txBody>
      </p:sp>
      <p:sp>
        <p:nvSpPr>
          <p:cNvPr id="5" name="Shape 2"/>
          <p:cNvSpPr/>
          <p:nvPr/>
        </p:nvSpPr>
        <p:spPr>
          <a:xfrm>
            <a:off x="780934" y="2150321"/>
            <a:ext cx="3754636" cy="2680216"/>
          </a:xfrm>
          <a:prstGeom prst="roundRect">
            <a:avLst>
              <a:gd name="adj" fmla="val 11437"/>
            </a:avLst>
          </a:prstGeom>
          <a:solidFill>
            <a:srgbClr val="D4E9F7"/>
          </a:solidFill>
          <a:ln w="7620">
            <a:solidFill>
              <a:srgbClr val="BACFDD"/>
            </a:solidFill>
            <a:prstDash val="solid"/>
          </a:ln>
        </p:spPr>
      </p:sp>
      <p:sp>
        <p:nvSpPr>
          <p:cNvPr id="8" name="Text 3"/>
          <p:cNvSpPr/>
          <p:nvPr/>
        </p:nvSpPr>
        <p:spPr>
          <a:xfrm>
            <a:off x="1313798" y="2303088"/>
            <a:ext cx="2688908" cy="335994"/>
          </a:xfrm>
          <a:prstGeom prst="rect">
            <a:avLst/>
          </a:prstGeom>
          <a:noFill/>
          <a:ln/>
        </p:spPr>
        <p:txBody>
          <a:bodyPr wrap="none" lIns="0" tIns="0" rIns="0" bIns="0" rtlCol="0" anchor="t"/>
          <a:lstStyle/>
          <a:p>
            <a:pPr>
              <a:lnSpc>
                <a:spcPts val="2600"/>
              </a:lnSpc>
            </a:pPr>
            <a:r>
              <a:rPr lang="en-US" sz="2100" b="1" dirty="0" err="1" smtClean="0">
                <a:solidFill>
                  <a:srgbClr val="384653"/>
                </a:solidFill>
                <a:latin typeface="Barlow Bold" pitchFamily="34" charset="0"/>
                <a:ea typeface="Barlow Bold" pitchFamily="34" charset="-122"/>
                <a:cs typeface="Barlow Bold" pitchFamily="34" charset="-120"/>
              </a:rPr>
              <a:t>Dịch</a:t>
            </a:r>
            <a:r>
              <a:rPr lang="en-US" sz="2100" b="1" dirty="0" smtClean="0">
                <a:solidFill>
                  <a:srgbClr val="384653"/>
                </a:solidFill>
                <a:latin typeface="Barlow Bold" pitchFamily="34" charset="0"/>
                <a:ea typeface="Barlow Bold" pitchFamily="34" charset="-122"/>
                <a:cs typeface="Barlow Bold" pitchFamily="34" charset="-120"/>
              </a:rPr>
              <a:t> </a:t>
            </a:r>
            <a:r>
              <a:rPr lang="en-US" sz="2100" b="1" dirty="0" err="1" smtClean="0">
                <a:solidFill>
                  <a:srgbClr val="384653"/>
                </a:solidFill>
                <a:latin typeface="Barlow Bold" pitchFamily="34" charset="0"/>
                <a:ea typeface="Barlow Bold" pitchFamily="34" charset="-122"/>
                <a:cs typeface="Barlow Bold" pitchFamily="34" charset="-120"/>
              </a:rPr>
              <a:t>bệnh</a:t>
            </a:r>
            <a:r>
              <a:rPr lang="en-US" sz="2100" b="1" dirty="0" smtClean="0">
                <a:solidFill>
                  <a:srgbClr val="384653"/>
                </a:solidFill>
                <a:latin typeface="Barlow Bold" pitchFamily="34" charset="0"/>
                <a:ea typeface="Barlow Bold" pitchFamily="34" charset="-122"/>
                <a:cs typeface="Barlow Bold" pitchFamily="34" charset="-120"/>
              </a:rPr>
              <a:t> </a:t>
            </a:r>
            <a:r>
              <a:rPr lang="en-US" sz="2100" b="1" dirty="0" err="1" smtClean="0">
                <a:solidFill>
                  <a:srgbClr val="384653"/>
                </a:solidFill>
                <a:latin typeface="Barlow Bold" pitchFamily="34" charset="0"/>
                <a:ea typeface="Barlow Bold" pitchFamily="34" charset="-122"/>
                <a:cs typeface="Barlow Bold" pitchFamily="34" charset="-120"/>
              </a:rPr>
              <a:t>bùng</a:t>
            </a:r>
            <a:r>
              <a:rPr lang="en-US" sz="2100" b="1" dirty="0" smtClean="0">
                <a:solidFill>
                  <a:srgbClr val="384653"/>
                </a:solidFill>
                <a:latin typeface="Barlow Bold" pitchFamily="34" charset="0"/>
                <a:ea typeface="Barlow Bold" pitchFamily="34" charset="-122"/>
                <a:cs typeface="Barlow Bold" pitchFamily="34" charset="-120"/>
              </a:rPr>
              <a:t> </a:t>
            </a:r>
            <a:r>
              <a:rPr lang="en-US" sz="2100" b="1" dirty="0" err="1" smtClean="0">
                <a:solidFill>
                  <a:srgbClr val="384653"/>
                </a:solidFill>
                <a:latin typeface="Barlow Bold" pitchFamily="34" charset="0"/>
                <a:ea typeface="Barlow Bold" pitchFamily="34" charset="-122"/>
                <a:cs typeface="Barlow Bold" pitchFamily="34" charset="-120"/>
              </a:rPr>
              <a:t>phát</a:t>
            </a:r>
            <a:endParaRPr lang="en-US" sz="2100" dirty="0"/>
          </a:p>
        </p:txBody>
      </p:sp>
      <p:sp>
        <p:nvSpPr>
          <p:cNvPr id="9" name="Text 4"/>
          <p:cNvSpPr/>
          <p:nvPr/>
        </p:nvSpPr>
        <p:spPr>
          <a:xfrm>
            <a:off x="992865" y="2809866"/>
            <a:ext cx="3330773" cy="980480"/>
          </a:xfrm>
          <a:prstGeom prst="rect">
            <a:avLst/>
          </a:prstGeom>
          <a:noFill/>
          <a:ln/>
        </p:spPr>
        <p:txBody>
          <a:bodyPr wrap="square" lIns="0" tIns="0" rIns="0" bIns="0" rtlCol="0" anchor="t"/>
          <a:lstStyle/>
          <a:p>
            <a:pPr algn="ctr">
              <a:lnSpc>
                <a:spcPts val="2550"/>
              </a:lnSpc>
            </a:pPr>
            <a:r>
              <a:rPr lang="vi-VN" sz="2200" dirty="0" smtClean="0">
                <a:solidFill>
                  <a:srgbClr val="384653"/>
                </a:solidFill>
                <a:latin typeface="Times New Roman" panose="02020603050405020304" pitchFamily="18" charset="0"/>
                <a:ea typeface="Montserrat" pitchFamily="34" charset="-122"/>
                <a:cs typeface="Times New Roman" panose="02020603050405020304" pitchFamily="18" charset="0"/>
              </a:rPr>
              <a:t>Chủ động phương án hòm phiếu phụ; trường hợp không thể bỏ phiếu đúng ngày, UBBC cấp tỉnh báo cáo HĐBCQG quyết định</a:t>
            </a:r>
            <a:endParaRPr lang="en-US" sz="2200" dirty="0">
              <a:latin typeface="Times New Roman" panose="02020603050405020304" pitchFamily="18" charset="0"/>
              <a:cs typeface="Times New Roman" panose="02020603050405020304" pitchFamily="18" charset="0"/>
            </a:endParaRPr>
          </a:p>
        </p:txBody>
      </p:sp>
      <p:sp>
        <p:nvSpPr>
          <p:cNvPr id="10" name="Shape 5"/>
          <p:cNvSpPr/>
          <p:nvPr/>
        </p:nvSpPr>
        <p:spPr>
          <a:xfrm>
            <a:off x="5205238" y="2150321"/>
            <a:ext cx="4117665" cy="2680216"/>
          </a:xfrm>
          <a:prstGeom prst="roundRect">
            <a:avLst>
              <a:gd name="adj" fmla="val 11437"/>
            </a:avLst>
          </a:prstGeom>
          <a:solidFill>
            <a:srgbClr val="D4E9F7"/>
          </a:solidFill>
          <a:ln w="7620">
            <a:solidFill>
              <a:srgbClr val="BACFDD"/>
            </a:solidFill>
            <a:prstDash val="solid"/>
          </a:ln>
        </p:spPr>
      </p:sp>
      <p:sp>
        <p:nvSpPr>
          <p:cNvPr id="13" name="Text 6"/>
          <p:cNvSpPr/>
          <p:nvPr/>
        </p:nvSpPr>
        <p:spPr>
          <a:xfrm>
            <a:off x="5728994" y="2280419"/>
            <a:ext cx="3130987" cy="335994"/>
          </a:xfrm>
          <a:prstGeom prst="rect">
            <a:avLst/>
          </a:prstGeom>
          <a:noFill/>
          <a:ln/>
        </p:spPr>
        <p:txBody>
          <a:bodyPr wrap="none" lIns="0" tIns="0" rIns="0" bIns="0" rtlCol="0" anchor="t"/>
          <a:lstStyle/>
          <a:p>
            <a:pPr marL="0" indent="0" algn="l">
              <a:lnSpc>
                <a:spcPts val="2600"/>
              </a:lnSpc>
              <a:buNone/>
            </a:pPr>
            <a:r>
              <a:rPr lang="en-US" sz="2100" b="1" dirty="0" err="1" smtClean="0">
                <a:solidFill>
                  <a:srgbClr val="384653"/>
                </a:solidFill>
                <a:latin typeface="Barlow Bold" pitchFamily="34" charset="0"/>
                <a:ea typeface="Barlow Bold" pitchFamily="34" charset="-122"/>
                <a:cs typeface="Barlow Bold" pitchFamily="34" charset="-120"/>
              </a:rPr>
              <a:t>Thiên</a:t>
            </a:r>
            <a:r>
              <a:rPr lang="en-US" sz="2100" b="1" dirty="0" smtClean="0">
                <a:solidFill>
                  <a:srgbClr val="384653"/>
                </a:solidFill>
                <a:latin typeface="Barlow Bold" pitchFamily="34" charset="0"/>
                <a:ea typeface="Barlow Bold" pitchFamily="34" charset="-122"/>
                <a:cs typeface="Barlow Bold" pitchFamily="34" charset="-120"/>
              </a:rPr>
              <a:t> tai/ </a:t>
            </a:r>
            <a:r>
              <a:rPr lang="en-US" sz="2100" b="1" dirty="0" err="1">
                <a:solidFill>
                  <a:srgbClr val="384653"/>
                </a:solidFill>
                <a:latin typeface="Barlow Bold" pitchFamily="34" charset="0"/>
                <a:ea typeface="Barlow Bold" pitchFamily="34" charset="-122"/>
                <a:cs typeface="Barlow Bold" pitchFamily="34" charset="-120"/>
              </a:rPr>
              <a:t>h</a:t>
            </a:r>
            <a:r>
              <a:rPr lang="en-US" sz="2100" b="1" dirty="0" err="1" smtClean="0">
                <a:solidFill>
                  <a:srgbClr val="384653"/>
                </a:solidFill>
                <a:latin typeface="Barlow Bold" pitchFamily="34" charset="0"/>
                <a:ea typeface="Barlow Bold" pitchFamily="34" charset="-122"/>
                <a:cs typeface="Barlow Bold" pitchFamily="34" charset="-120"/>
              </a:rPr>
              <a:t>ỏa</a:t>
            </a:r>
            <a:r>
              <a:rPr lang="en-US" sz="2100" b="1" dirty="0" smtClean="0">
                <a:solidFill>
                  <a:srgbClr val="384653"/>
                </a:solidFill>
                <a:latin typeface="Barlow Bold" pitchFamily="34" charset="0"/>
                <a:ea typeface="Barlow Bold" pitchFamily="34" charset="-122"/>
                <a:cs typeface="Barlow Bold" pitchFamily="34" charset="-120"/>
              </a:rPr>
              <a:t> </a:t>
            </a:r>
            <a:r>
              <a:rPr lang="en-US" sz="2100" b="1" dirty="0" err="1" smtClean="0">
                <a:solidFill>
                  <a:srgbClr val="384653"/>
                </a:solidFill>
                <a:latin typeface="Barlow Bold" pitchFamily="34" charset="0"/>
                <a:ea typeface="Barlow Bold" pitchFamily="34" charset="-122"/>
                <a:cs typeface="Barlow Bold" pitchFamily="34" charset="-120"/>
              </a:rPr>
              <a:t>hoạn</a:t>
            </a:r>
            <a:r>
              <a:rPr lang="en-US" sz="2100" b="1" dirty="0" smtClean="0">
                <a:solidFill>
                  <a:srgbClr val="384653"/>
                </a:solidFill>
                <a:latin typeface="Barlow Bold" pitchFamily="34" charset="0"/>
                <a:ea typeface="Barlow Bold" pitchFamily="34" charset="-122"/>
                <a:cs typeface="Barlow Bold" pitchFamily="34" charset="-120"/>
              </a:rPr>
              <a:t> </a:t>
            </a:r>
            <a:r>
              <a:rPr lang="en-US" sz="2100" b="1" dirty="0" err="1" smtClean="0">
                <a:solidFill>
                  <a:srgbClr val="384653"/>
                </a:solidFill>
                <a:latin typeface="Barlow Bold" pitchFamily="34" charset="0"/>
                <a:ea typeface="Barlow Bold" pitchFamily="34" charset="-122"/>
                <a:cs typeface="Barlow Bold" pitchFamily="34" charset="-120"/>
              </a:rPr>
              <a:t>dẫn</a:t>
            </a:r>
            <a:r>
              <a:rPr lang="en-US" sz="2100" b="1" dirty="0" smtClean="0">
                <a:solidFill>
                  <a:srgbClr val="384653"/>
                </a:solidFill>
                <a:latin typeface="Barlow Bold" pitchFamily="34" charset="0"/>
                <a:ea typeface="Barlow Bold" pitchFamily="34" charset="-122"/>
                <a:cs typeface="Barlow Bold" pitchFamily="34" charset="-120"/>
              </a:rPr>
              <a:t> </a:t>
            </a:r>
          </a:p>
          <a:p>
            <a:pPr marL="0" indent="0" algn="ctr">
              <a:lnSpc>
                <a:spcPts val="2600"/>
              </a:lnSpc>
              <a:buNone/>
            </a:pPr>
            <a:r>
              <a:rPr lang="en-US" sz="2100" b="1" dirty="0" err="1" smtClean="0">
                <a:solidFill>
                  <a:srgbClr val="384653"/>
                </a:solidFill>
                <a:latin typeface="Barlow Bold" pitchFamily="34" charset="0"/>
                <a:ea typeface="Barlow Bold" pitchFamily="34" charset="-122"/>
              </a:rPr>
              <a:t>đến</a:t>
            </a:r>
            <a:r>
              <a:rPr lang="en-US" sz="2100" b="1" dirty="0" smtClean="0">
                <a:solidFill>
                  <a:srgbClr val="384653"/>
                </a:solidFill>
                <a:latin typeface="Barlow Bold" pitchFamily="34" charset="0"/>
                <a:ea typeface="Barlow Bold" pitchFamily="34" charset="-122"/>
              </a:rPr>
              <a:t> </a:t>
            </a:r>
            <a:r>
              <a:rPr lang="en-US" sz="2100" b="1" dirty="0" err="1" smtClean="0">
                <a:solidFill>
                  <a:srgbClr val="384653"/>
                </a:solidFill>
                <a:latin typeface="Barlow Bold" pitchFamily="34" charset="0"/>
                <a:ea typeface="Barlow Bold" pitchFamily="34" charset="-122"/>
              </a:rPr>
              <a:t>địa</a:t>
            </a:r>
            <a:r>
              <a:rPr lang="en-US" sz="2100" b="1" dirty="0" smtClean="0">
                <a:solidFill>
                  <a:srgbClr val="384653"/>
                </a:solidFill>
                <a:latin typeface="Barlow Bold" pitchFamily="34" charset="0"/>
                <a:ea typeface="Barlow Bold" pitchFamily="34" charset="-122"/>
              </a:rPr>
              <a:t> </a:t>
            </a:r>
            <a:r>
              <a:rPr lang="en-US" sz="2100" b="1" dirty="0" err="1" smtClean="0">
                <a:solidFill>
                  <a:srgbClr val="384653"/>
                </a:solidFill>
                <a:latin typeface="Barlow Bold" pitchFamily="34" charset="0"/>
                <a:ea typeface="Barlow Bold" pitchFamily="34" charset="-122"/>
              </a:rPr>
              <a:t>hình</a:t>
            </a:r>
            <a:r>
              <a:rPr lang="en-US" sz="2100" b="1" dirty="0" smtClean="0">
                <a:solidFill>
                  <a:srgbClr val="384653"/>
                </a:solidFill>
                <a:latin typeface="Barlow Bold" pitchFamily="34" charset="0"/>
                <a:ea typeface="Barlow Bold" pitchFamily="34" charset="-122"/>
              </a:rPr>
              <a:t> chia </a:t>
            </a:r>
            <a:r>
              <a:rPr lang="en-US" sz="2100" b="1" dirty="0" err="1" smtClean="0">
                <a:solidFill>
                  <a:srgbClr val="384653"/>
                </a:solidFill>
                <a:latin typeface="Barlow Bold" pitchFamily="34" charset="0"/>
                <a:ea typeface="Barlow Bold" pitchFamily="34" charset="-122"/>
              </a:rPr>
              <a:t>cắt</a:t>
            </a:r>
            <a:endParaRPr lang="en-US" sz="2100" dirty="0"/>
          </a:p>
        </p:txBody>
      </p:sp>
      <p:sp>
        <p:nvSpPr>
          <p:cNvPr id="14" name="Text 7"/>
          <p:cNvSpPr/>
          <p:nvPr/>
        </p:nvSpPr>
        <p:spPr>
          <a:xfrm>
            <a:off x="5629102" y="3130808"/>
            <a:ext cx="3330773" cy="653653"/>
          </a:xfrm>
          <a:prstGeom prst="rect">
            <a:avLst/>
          </a:prstGeom>
          <a:noFill/>
          <a:ln/>
        </p:spPr>
        <p:txBody>
          <a:bodyPr wrap="square" lIns="0" tIns="0" rIns="0" bIns="0" rtlCol="0" anchor="t"/>
          <a:lstStyle/>
          <a:p>
            <a:pPr algn="ctr">
              <a:lnSpc>
                <a:spcPts val="2550"/>
              </a:lnSpc>
            </a:pPr>
            <a:r>
              <a:rPr lang="vi-VN" sz="2300" dirty="0" smtClean="0">
                <a:solidFill>
                  <a:srgbClr val="384653"/>
                </a:solidFill>
                <a:latin typeface="Times New Roman" panose="02020603050405020304" pitchFamily="18" charset="0"/>
                <a:ea typeface="Montserrat" pitchFamily="34" charset="-122"/>
                <a:cs typeface="Times New Roman" panose="02020603050405020304" pitchFamily="18" charset="0"/>
              </a:rPr>
              <a:t>Tổ bầu cử đưa hòm phiếu phụ đến cử tri.</a:t>
            </a:r>
            <a:endParaRPr lang="en-US" sz="2300" dirty="0">
              <a:latin typeface="Times New Roman" panose="02020603050405020304" pitchFamily="18" charset="0"/>
              <a:cs typeface="Times New Roman" panose="02020603050405020304" pitchFamily="18" charset="0"/>
            </a:endParaRPr>
          </a:p>
        </p:txBody>
      </p:sp>
      <p:sp>
        <p:nvSpPr>
          <p:cNvPr id="15" name="Shape 8"/>
          <p:cNvSpPr/>
          <p:nvPr/>
        </p:nvSpPr>
        <p:spPr>
          <a:xfrm>
            <a:off x="9721457" y="2177513"/>
            <a:ext cx="4154966" cy="1957165"/>
          </a:xfrm>
          <a:prstGeom prst="roundRect">
            <a:avLst>
              <a:gd name="adj" fmla="val 15126"/>
            </a:avLst>
          </a:prstGeom>
          <a:solidFill>
            <a:srgbClr val="D4E9F7"/>
          </a:solidFill>
          <a:ln w="7620">
            <a:solidFill>
              <a:srgbClr val="BACFDD"/>
            </a:solidFill>
            <a:prstDash val="solid"/>
          </a:ln>
        </p:spPr>
      </p:sp>
      <p:sp>
        <p:nvSpPr>
          <p:cNvPr id="18" name="Text 9"/>
          <p:cNvSpPr/>
          <p:nvPr/>
        </p:nvSpPr>
        <p:spPr>
          <a:xfrm>
            <a:off x="10454486" y="2280419"/>
            <a:ext cx="2688908" cy="335994"/>
          </a:xfrm>
          <a:prstGeom prst="rect">
            <a:avLst/>
          </a:prstGeom>
          <a:noFill/>
          <a:ln/>
        </p:spPr>
        <p:txBody>
          <a:bodyPr wrap="none" lIns="0" tIns="0" rIns="0" bIns="0" rtlCol="0" anchor="t"/>
          <a:lstStyle/>
          <a:p>
            <a:pPr>
              <a:lnSpc>
                <a:spcPts val="2600"/>
              </a:lnSpc>
            </a:pPr>
            <a:r>
              <a:rPr lang="en-US" sz="2400" b="1" dirty="0" smtClean="0"/>
              <a:t>An </a:t>
            </a:r>
            <a:r>
              <a:rPr lang="en-US" sz="2400" b="1" dirty="0" err="1" smtClean="0"/>
              <a:t>ninh</a:t>
            </a:r>
            <a:r>
              <a:rPr lang="en-US" sz="2400" b="1" dirty="0" smtClean="0"/>
              <a:t> </a:t>
            </a:r>
            <a:r>
              <a:rPr lang="en-US" sz="2400" b="1" dirty="0" err="1" smtClean="0"/>
              <a:t>trật</a:t>
            </a:r>
            <a:r>
              <a:rPr lang="en-US" sz="2400" b="1" dirty="0" smtClean="0"/>
              <a:t> </a:t>
            </a:r>
            <a:r>
              <a:rPr lang="en-US" sz="2400" b="1" dirty="0" err="1" smtClean="0"/>
              <a:t>tự</a:t>
            </a:r>
            <a:r>
              <a:rPr lang="en-US" sz="2400" b="1" dirty="0" smtClean="0"/>
              <a:t> </a:t>
            </a:r>
            <a:r>
              <a:rPr lang="en-US" sz="2400" b="1" dirty="0" err="1" smtClean="0"/>
              <a:t>phức</a:t>
            </a:r>
            <a:r>
              <a:rPr lang="en-US" sz="2400" b="1" dirty="0" smtClean="0"/>
              <a:t> </a:t>
            </a:r>
            <a:r>
              <a:rPr lang="en-US" sz="2400" b="1" dirty="0" err="1" smtClean="0"/>
              <a:t>tạp</a:t>
            </a:r>
            <a:r>
              <a:rPr lang="en-US" sz="2400" dirty="0" smtClean="0"/>
              <a:t> </a:t>
            </a:r>
            <a:endParaRPr lang="en-US" sz="2100" dirty="0"/>
          </a:p>
        </p:txBody>
      </p:sp>
      <p:sp>
        <p:nvSpPr>
          <p:cNvPr id="19" name="Text 10"/>
          <p:cNvSpPr/>
          <p:nvPr/>
        </p:nvSpPr>
        <p:spPr>
          <a:xfrm>
            <a:off x="8382884" y="2760587"/>
            <a:ext cx="7289721" cy="326827"/>
          </a:xfrm>
          <a:prstGeom prst="rect">
            <a:avLst/>
          </a:prstGeom>
          <a:noFill/>
          <a:ln/>
        </p:spPr>
        <p:txBody>
          <a:bodyPr wrap="none" lIns="0" tIns="0" rIns="0" bIns="0" rtlCol="0" anchor="t"/>
          <a:lstStyle/>
          <a:p>
            <a:pPr algn="ctr">
              <a:lnSpc>
                <a:spcPts val="2550"/>
              </a:lnSpc>
            </a:pPr>
            <a:r>
              <a:rPr lang="vi-VN" sz="2300" dirty="0" smtClean="0">
                <a:solidFill>
                  <a:srgbClr val="384653"/>
                </a:solidFill>
                <a:latin typeface="Times New Roman" panose="02020603050405020304" pitchFamily="18" charset="0"/>
                <a:ea typeface="Montserrat" pitchFamily="34" charset="-122"/>
                <a:cs typeface="Times New Roman" panose="02020603050405020304" pitchFamily="18" charset="0"/>
              </a:rPr>
              <a:t>UBBC cấp tỉnh báo cáo UBND </a:t>
            </a:r>
            <a:endParaRPr lang="en-US" sz="2300" dirty="0" smtClean="0">
              <a:solidFill>
                <a:srgbClr val="384653"/>
              </a:solidFill>
              <a:latin typeface="Times New Roman" panose="02020603050405020304" pitchFamily="18" charset="0"/>
              <a:ea typeface="Montserrat" pitchFamily="34" charset="-122"/>
              <a:cs typeface="Times New Roman" panose="02020603050405020304" pitchFamily="18" charset="0"/>
            </a:endParaRPr>
          </a:p>
          <a:p>
            <a:pPr algn="ctr">
              <a:lnSpc>
                <a:spcPts val="2550"/>
              </a:lnSpc>
            </a:pPr>
            <a:r>
              <a:rPr lang="vi-VN" sz="2300" dirty="0" smtClean="0">
                <a:solidFill>
                  <a:srgbClr val="384653"/>
                </a:solidFill>
                <a:latin typeface="Times New Roman" panose="02020603050405020304" pitchFamily="18" charset="0"/>
                <a:ea typeface="Montserrat" pitchFamily="34" charset="-122"/>
                <a:cs typeface="Times New Roman" panose="02020603050405020304" pitchFamily="18" charset="0"/>
              </a:rPr>
              <a:t>tỉnh để có phương án bảo </a:t>
            </a:r>
            <a:endParaRPr lang="en-US" sz="2300" dirty="0" smtClean="0">
              <a:solidFill>
                <a:srgbClr val="384653"/>
              </a:solidFill>
              <a:latin typeface="Times New Roman" panose="02020603050405020304" pitchFamily="18" charset="0"/>
              <a:ea typeface="Montserrat" pitchFamily="34" charset="-122"/>
              <a:cs typeface="Times New Roman" panose="02020603050405020304" pitchFamily="18" charset="0"/>
            </a:endParaRPr>
          </a:p>
          <a:p>
            <a:pPr algn="ctr">
              <a:lnSpc>
                <a:spcPts val="2550"/>
              </a:lnSpc>
            </a:pPr>
            <a:r>
              <a:rPr lang="vi-VN" sz="2300" dirty="0" smtClean="0">
                <a:solidFill>
                  <a:srgbClr val="384653"/>
                </a:solidFill>
                <a:latin typeface="Times New Roman" panose="02020603050405020304" pitchFamily="18" charset="0"/>
                <a:ea typeface="Montserrat" pitchFamily="34" charset="-122"/>
                <a:cs typeface="Times New Roman" panose="02020603050405020304" pitchFamily="18" charset="0"/>
              </a:rPr>
              <a:t>đảm an toàn.</a:t>
            </a:r>
            <a:r>
              <a:rPr lang="en-US" sz="2300" dirty="0" smtClean="0">
                <a:solidFill>
                  <a:srgbClr val="384653"/>
                </a:solidFill>
                <a:latin typeface="Times New Roman" panose="02020603050405020304" pitchFamily="18" charset="0"/>
                <a:ea typeface="Montserrat" pitchFamily="34" charset="-122"/>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
        <p:nvSpPr>
          <p:cNvPr id="20" name="Shape 8"/>
          <p:cNvSpPr/>
          <p:nvPr/>
        </p:nvSpPr>
        <p:spPr>
          <a:xfrm>
            <a:off x="9819861" y="5679231"/>
            <a:ext cx="4514762" cy="2520533"/>
          </a:xfrm>
          <a:prstGeom prst="roundRect">
            <a:avLst>
              <a:gd name="adj" fmla="val 15126"/>
            </a:avLst>
          </a:prstGeom>
          <a:solidFill>
            <a:srgbClr val="D4E9F7"/>
          </a:solidFill>
          <a:ln w="7620">
            <a:solidFill>
              <a:srgbClr val="BACFDD"/>
            </a:solidFill>
            <a:prstDash val="solid"/>
          </a:ln>
        </p:spPr>
      </p:sp>
      <p:sp>
        <p:nvSpPr>
          <p:cNvPr id="21" name="Rectangle 20"/>
          <p:cNvSpPr/>
          <p:nvPr/>
        </p:nvSpPr>
        <p:spPr>
          <a:xfrm>
            <a:off x="10546739" y="5679232"/>
            <a:ext cx="3206327" cy="738664"/>
          </a:xfrm>
          <a:prstGeom prst="rect">
            <a:avLst/>
          </a:prstGeom>
        </p:spPr>
        <p:txBody>
          <a:bodyPr wrap="none">
            <a:spAutoFit/>
          </a:bodyPr>
          <a:lstStyle/>
          <a:p>
            <a:pPr algn="ctr"/>
            <a:r>
              <a:rPr lang="vi-VN" sz="2100" b="1" dirty="0"/>
              <a:t>Vượt thẩm quyền hoặc </a:t>
            </a:r>
            <a:endParaRPr lang="en-US" sz="2100" b="1" dirty="0"/>
          </a:p>
          <a:p>
            <a:pPr algn="ctr"/>
            <a:r>
              <a:rPr lang="vi-VN" sz="2100" b="1" dirty="0"/>
              <a:t>sự cố nghiêm trọng</a:t>
            </a:r>
            <a:endParaRPr lang="en-US" sz="2100" b="1" dirty="0"/>
          </a:p>
        </p:txBody>
      </p:sp>
      <p:sp>
        <p:nvSpPr>
          <p:cNvPr id="22" name="Rectangle 21"/>
          <p:cNvSpPr/>
          <p:nvPr/>
        </p:nvSpPr>
        <p:spPr>
          <a:xfrm>
            <a:off x="9888002" y="6764368"/>
            <a:ext cx="4378481" cy="1154162"/>
          </a:xfrm>
          <a:prstGeom prst="rect">
            <a:avLst/>
          </a:prstGeom>
        </p:spPr>
        <p:txBody>
          <a:bodyPr wrap="square">
            <a:spAutoFit/>
          </a:bodyPr>
          <a:lstStyle/>
          <a:p>
            <a:pPr algn="ctr"/>
            <a:r>
              <a:rPr lang="vi-VN" sz="2300" dirty="0" smtClean="0">
                <a:latin typeface="Times New Roman" panose="02020603050405020304" pitchFamily="18" charset="0"/>
                <a:cs typeface="Times New Roman" panose="02020603050405020304" pitchFamily="18" charset="0"/>
              </a:rPr>
              <a:t>UBBC cấp tỉnh báo cáo HĐBCQG </a:t>
            </a:r>
            <a:endParaRPr lang="en-US" sz="2300" dirty="0" smtClean="0">
              <a:latin typeface="Times New Roman" panose="02020603050405020304" pitchFamily="18" charset="0"/>
              <a:cs typeface="Times New Roman" panose="02020603050405020304" pitchFamily="18" charset="0"/>
            </a:endParaRPr>
          </a:p>
          <a:p>
            <a:pPr algn="ctr"/>
            <a:r>
              <a:rPr lang="vi-VN" sz="2300" dirty="0" smtClean="0">
                <a:latin typeface="Times New Roman" panose="02020603050405020304" pitchFamily="18" charset="0"/>
                <a:cs typeface="Times New Roman" panose="02020603050405020304" pitchFamily="18" charset="0"/>
              </a:rPr>
              <a:t>xem xét quyết định phương án </a:t>
            </a:r>
            <a:endParaRPr lang="en-US" sz="2300" dirty="0">
              <a:latin typeface="Times New Roman" panose="02020603050405020304" pitchFamily="18" charset="0"/>
              <a:cs typeface="Times New Roman" panose="02020603050405020304" pitchFamily="18" charset="0"/>
            </a:endParaRPr>
          </a:p>
          <a:p>
            <a:pPr algn="ctr"/>
            <a:r>
              <a:rPr lang="vi-VN" sz="2300" dirty="0" smtClean="0">
                <a:latin typeface="Times New Roman" panose="02020603050405020304" pitchFamily="18" charset="0"/>
                <a:cs typeface="Times New Roman" panose="02020603050405020304" pitchFamily="18" charset="0"/>
              </a:rPr>
              <a:t>tổ chức bầu cử.</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4" name="Text 1"/>
          <p:cNvSpPr/>
          <p:nvPr/>
        </p:nvSpPr>
        <p:spPr>
          <a:xfrm>
            <a:off x="519770" y="4730624"/>
            <a:ext cx="13113782" cy="346710"/>
          </a:xfrm>
          <a:prstGeom prst="rect">
            <a:avLst/>
          </a:prstGeom>
          <a:noFill/>
          <a:ln/>
        </p:spPr>
        <p:txBody>
          <a:bodyPr wrap="none" lIns="0" tIns="0" rIns="0" bIns="0" rtlCol="0" anchor="t"/>
          <a:lstStyle/>
          <a:p>
            <a:pPr marL="0" indent="0" algn="l">
              <a:lnSpc>
                <a:spcPts val="2700"/>
              </a:lnSpc>
              <a:buNone/>
            </a:pP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Bầu cử năm 2026 là dấu mốc </a:t>
            </a:r>
            <a:r>
              <a:rPr lang="en-US" sz="3000" b="1" dirty="0">
                <a:solidFill>
                  <a:srgbClr val="0070C0"/>
                </a:solidFill>
                <a:latin typeface="Times New Roman" panose="02020603050405020304" pitchFamily="18" charset="0"/>
                <a:ea typeface="Montserrat" pitchFamily="34" charset="-122"/>
                <a:cs typeface="Times New Roman" panose="02020603050405020304" pitchFamily="18" charset="0"/>
              </a:rPr>
              <a:t>đặc biệt</a:t>
            </a: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 lần đầu áp dụng mô hình chính quyền địa phương 02 cấp</a:t>
            </a:r>
            <a:r>
              <a:rPr lang="en-US" sz="1700" dirty="0">
                <a:solidFill>
                  <a:srgbClr val="384653"/>
                </a:solidFill>
                <a:latin typeface="Montserrat" pitchFamily="34" charset="0"/>
                <a:ea typeface="Montserrat" pitchFamily="34" charset="-122"/>
                <a:cs typeface="Montserrat" pitchFamily="34" charset="-120"/>
              </a:rPr>
              <a:t>.</a:t>
            </a:r>
            <a:endParaRPr lang="en-US" sz="1700" dirty="0"/>
          </a:p>
        </p:txBody>
      </p:sp>
      <p:sp>
        <p:nvSpPr>
          <p:cNvPr id="5" name="Text 2"/>
          <p:cNvSpPr/>
          <p:nvPr/>
        </p:nvSpPr>
        <p:spPr>
          <a:xfrm>
            <a:off x="812928" y="5175323"/>
            <a:ext cx="13113782" cy="346710"/>
          </a:xfrm>
          <a:prstGeom prst="rect">
            <a:avLst/>
          </a:prstGeom>
          <a:noFill/>
          <a:ln/>
        </p:spPr>
        <p:txBody>
          <a:bodyPr wrap="none" lIns="0" tIns="0" rIns="0" bIns="0" rtlCol="0" anchor="t"/>
          <a:lstStyle/>
          <a:p>
            <a:pPr marL="342900" indent="-342900" algn="l">
              <a:lnSpc>
                <a:spcPts val="2700"/>
              </a:lnSpc>
              <a:buSzPct val="100000"/>
              <a:buChar char="•"/>
            </a:pP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Đòi hỏi sự vào cuộc </a:t>
            </a:r>
            <a:r>
              <a:rPr lang="en-US" sz="2500" b="1" dirty="0">
                <a:solidFill>
                  <a:srgbClr val="0070C0"/>
                </a:solidFill>
                <a:latin typeface="Times New Roman" panose="02020603050405020304" pitchFamily="18" charset="0"/>
                <a:ea typeface="Montserrat" pitchFamily="34" charset="-122"/>
                <a:cs typeface="Times New Roman" panose="02020603050405020304" pitchFamily="18" charset="0"/>
              </a:rPr>
              <a:t>đồng bộ – quyết liệt – sáng tạo </a:t>
            </a: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của toàn hệ thống</a:t>
            </a:r>
            <a:r>
              <a:rPr lang="en-US" sz="1700" dirty="0">
                <a:solidFill>
                  <a:srgbClr val="384653"/>
                </a:solidFill>
                <a:latin typeface="Montserrat" pitchFamily="34" charset="0"/>
                <a:ea typeface="Montserrat" pitchFamily="34" charset="-122"/>
                <a:cs typeface="Montserrat" pitchFamily="34" charset="-120"/>
              </a:rPr>
              <a:t>.</a:t>
            </a:r>
            <a:endParaRPr lang="en-US" sz="1700" dirty="0"/>
          </a:p>
        </p:txBody>
      </p:sp>
      <p:sp>
        <p:nvSpPr>
          <p:cNvPr id="6" name="Text 3"/>
          <p:cNvSpPr/>
          <p:nvPr/>
        </p:nvSpPr>
        <p:spPr>
          <a:xfrm>
            <a:off x="782448" y="5554511"/>
            <a:ext cx="13113782" cy="346710"/>
          </a:xfrm>
          <a:prstGeom prst="rect">
            <a:avLst/>
          </a:prstGeom>
          <a:noFill/>
          <a:ln/>
        </p:spPr>
        <p:txBody>
          <a:bodyPr wrap="none" lIns="0" tIns="0" rIns="0" bIns="0" rtlCol="0" anchor="t"/>
          <a:lstStyle/>
          <a:p>
            <a:pPr marL="342900" indent="-342900" algn="l">
              <a:lnSpc>
                <a:spcPts val="2700"/>
              </a:lnSpc>
              <a:buSzPct val="100000"/>
              <a:buChar char="•"/>
            </a:pP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Các bộ, ngành, địa phương cần </a:t>
            </a:r>
            <a:r>
              <a:rPr lang="en-US" sz="2500" b="1" dirty="0">
                <a:solidFill>
                  <a:srgbClr val="0070C0"/>
                </a:solidFill>
                <a:latin typeface="Times New Roman" panose="02020603050405020304" pitchFamily="18" charset="0"/>
                <a:ea typeface="Montserrat" pitchFamily="34" charset="-122"/>
                <a:cs typeface="Times New Roman" panose="02020603050405020304" pitchFamily="18" charset="0"/>
              </a:rPr>
              <a:t>tập trung cao độ </a:t>
            </a: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thực hiện nhiệm vụ để đảm bảo thành công</a:t>
            </a:r>
            <a:r>
              <a:rPr lang="en-US" sz="1700" dirty="0">
                <a:solidFill>
                  <a:srgbClr val="384653"/>
                </a:solidFill>
                <a:latin typeface="Montserrat" pitchFamily="34" charset="0"/>
                <a:ea typeface="Montserrat" pitchFamily="34" charset="-122"/>
                <a:cs typeface="Montserrat" pitchFamily="34" charset="-120"/>
              </a:rPr>
              <a:t>.</a:t>
            </a:r>
            <a:endParaRPr lang="en-US" sz="1700" dirty="0"/>
          </a:p>
        </p:txBody>
      </p:sp>
      <p:sp>
        <p:nvSpPr>
          <p:cNvPr id="7" name="Text 4"/>
          <p:cNvSpPr/>
          <p:nvPr/>
        </p:nvSpPr>
        <p:spPr>
          <a:xfrm>
            <a:off x="951250" y="6198870"/>
            <a:ext cx="12788860" cy="693420"/>
          </a:xfrm>
          <a:prstGeom prst="rect">
            <a:avLst/>
          </a:prstGeom>
          <a:noFill/>
          <a:ln/>
        </p:spPr>
        <p:txBody>
          <a:bodyPr wrap="square" lIns="0" tIns="0" rIns="0" bIns="0" rtlCol="0" anchor="t"/>
          <a:lstStyle/>
          <a:p>
            <a:pPr marL="0" indent="0" algn="l">
              <a:lnSpc>
                <a:spcPts val="2700"/>
              </a:lnSpc>
              <a:buNone/>
            </a:pP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Bộ Nội vụ sẽ tổ chức tập huấn toàn quốc, hướng dẫn, đôn đốc, kiểm tra thường xuyên và phối hợp chặt chẽ để đảm bảo cuộc bầu </a:t>
            </a:r>
            <a:r>
              <a:rPr lang="en-US" sz="2500" b="1" dirty="0" err="1">
                <a:solidFill>
                  <a:srgbClr val="384653"/>
                </a:solidFill>
                <a:latin typeface="Times New Roman" panose="02020603050405020304" pitchFamily="18" charset="0"/>
                <a:ea typeface="Montserrat" pitchFamily="34" charset="-122"/>
                <a:cs typeface="Times New Roman" panose="02020603050405020304" pitchFamily="18" charset="0"/>
              </a:rPr>
              <a:t>cử</a:t>
            </a:r>
            <a:r>
              <a:rPr lang="en-US" sz="2500" b="1" dirty="0">
                <a:solidFill>
                  <a:srgbClr val="384653"/>
                </a:solidFill>
                <a:latin typeface="Times New Roman" panose="02020603050405020304" pitchFamily="18" charset="0"/>
                <a:ea typeface="Montserrat" pitchFamily="34" charset="-122"/>
                <a:cs typeface="Times New Roman" panose="02020603050405020304" pitchFamily="18" charset="0"/>
              </a:rPr>
              <a:t> </a:t>
            </a:r>
            <a:r>
              <a:rPr lang="en-US" sz="2500" b="1" dirty="0" err="1" smtClean="0">
                <a:solidFill>
                  <a:srgbClr val="0070C0"/>
                </a:solidFill>
                <a:latin typeface="Times New Roman" panose="02020603050405020304" pitchFamily="18" charset="0"/>
                <a:ea typeface="Montserrat" pitchFamily="34" charset="-122"/>
                <a:cs typeface="Times New Roman" panose="02020603050405020304" pitchFamily="18" charset="0"/>
              </a:rPr>
              <a:t>dân</a:t>
            </a:r>
            <a:r>
              <a:rPr lang="en-US" sz="2500" b="1" dirty="0" smtClean="0">
                <a:solidFill>
                  <a:srgbClr val="0070C0"/>
                </a:solidFill>
                <a:latin typeface="Times New Roman" panose="02020603050405020304" pitchFamily="18" charset="0"/>
                <a:ea typeface="Montserrat" pitchFamily="34" charset="-122"/>
                <a:cs typeface="Times New Roman" panose="02020603050405020304" pitchFamily="18" charset="0"/>
              </a:rPr>
              <a:t> </a:t>
            </a:r>
            <a:r>
              <a:rPr lang="en-US" sz="2500" b="1" dirty="0">
                <a:solidFill>
                  <a:srgbClr val="0070C0"/>
                </a:solidFill>
                <a:latin typeface="Times New Roman" panose="02020603050405020304" pitchFamily="18" charset="0"/>
                <a:ea typeface="Montserrat" pitchFamily="34" charset="-122"/>
                <a:cs typeface="Times New Roman" panose="02020603050405020304" pitchFamily="18" charset="0"/>
              </a:rPr>
              <a:t>chủ – đúng </a:t>
            </a:r>
            <a:r>
              <a:rPr lang="en-US" sz="2500" b="1" dirty="0" err="1">
                <a:solidFill>
                  <a:srgbClr val="0070C0"/>
                </a:solidFill>
                <a:latin typeface="Times New Roman" panose="02020603050405020304" pitchFamily="18" charset="0"/>
                <a:ea typeface="Montserrat" pitchFamily="34" charset="-122"/>
                <a:cs typeface="Times New Roman" panose="02020603050405020304" pitchFamily="18" charset="0"/>
              </a:rPr>
              <a:t>luật</a:t>
            </a:r>
            <a:r>
              <a:rPr lang="en-US" sz="2500" b="1" dirty="0">
                <a:solidFill>
                  <a:srgbClr val="0070C0"/>
                </a:solidFill>
                <a:latin typeface="Times New Roman" panose="02020603050405020304" pitchFamily="18" charset="0"/>
                <a:ea typeface="Montserrat" pitchFamily="34" charset="-122"/>
                <a:cs typeface="Times New Roman" panose="02020603050405020304" pitchFamily="18" charset="0"/>
              </a:rPr>
              <a:t> </a:t>
            </a:r>
            <a:r>
              <a:rPr lang="en-US" sz="2500" b="1" dirty="0" smtClean="0">
                <a:solidFill>
                  <a:srgbClr val="0070C0"/>
                </a:solidFill>
                <a:latin typeface="Times New Roman" panose="02020603050405020304" pitchFamily="18" charset="0"/>
                <a:ea typeface="Montserrat" pitchFamily="34" charset="-122"/>
                <a:cs typeface="Times New Roman" panose="02020603050405020304" pitchFamily="18" charset="0"/>
              </a:rPr>
              <a:t>– </a:t>
            </a:r>
            <a:r>
              <a:rPr lang="en-US" sz="2500" b="1" dirty="0" err="1" smtClean="0">
                <a:solidFill>
                  <a:srgbClr val="0070C0"/>
                </a:solidFill>
                <a:latin typeface="Times New Roman" panose="02020603050405020304" pitchFamily="18" charset="0"/>
                <a:ea typeface="Montserrat" pitchFamily="34" charset="-122"/>
                <a:cs typeface="Times New Roman" panose="02020603050405020304" pitchFamily="18" charset="0"/>
              </a:rPr>
              <a:t>thực</a:t>
            </a:r>
            <a:r>
              <a:rPr lang="en-US" sz="2500" b="1" dirty="0" smtClean="0">
                <a:solidFill>
                  <a:srgbClr val="0070C0"/>
                </a:solidFill>
                <a:latin typeface="Times New Roman" panose="02020603050405020304" pitchFamily="18" charset="0"/>
                <a:ea typeface="Montserrat" pitchFamily="34" charset="-122"/>
                <a:cs typeface="Times New Roman" panose="02020603050405020304" pitchFamily="18" charset="0"/>
              </a:rPr>
              <a:t> </a:t>
            </a:r>
            <a:r>
              <a:rPr lang="en-US" sz="2500" b="1" dirty="0">
                <a:solidFill>
                  <a:srgbClr val="0070C0"/>
                </a:solidFill>
                <a:latin typeface="Times New Roman" panose="02020603050405020304" pitchFamily="18" charset="0"/>
                <a:ea typeface="Montserrat" pitchFamily="34" charset="-122"/>
                <a:cs typeface="Times New Roman" panose="02020603050405020304" pitchFamily="18" charset="0"/>
              </a:rPr>
              <a:t>sự là ngày hội của toàn dân.</a:t>
            </a:r>
            <a:endParaRPr lang="en-US" sz="2500" b="1" dirty="0">
              <a:solidFill>
                <a:srgbClr val="0070C0"/>
              </a:solidFill>
              <a:latin typeface="Times New Roman" panose="02020603050405020304" pitchFamily="18" charset="0"/>
              <a:cs typeface="Times New Roman" panose="02020603050405020304" pitchFamily="18" charset="0"/>
            </a:endParaRPr>
          </a:p>
        </p:txBody>
      </p:sp>
      <p:sp>
        <p:nvSpPr>
          <p:cNvPr id="8" name="Shape 5"/>
          <p:cNvSpPr/>
          <p:nvPr/>
        </p:nvSpPr>
        <p:spPr>
          <a:xfrm>
            <a:off x="782448" y="5955149"/>
            <a:ext cx="30480" cy="1180862"/>
          </a:xfrm>
          <a:prstGeom prst="rect">
            <a:avLst/>
          </a:prstGeom>
          <a:solidFill>
            <a:srgbClr val="75BAE6"/>
          </a:solidFill>
          <a:ln/>
        </p:spPr>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1025" y="7114163"/>
            <a:ext cx="2619375" cy="109358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8" y="66530"/>
            <a:ext cx="12525385" cy="43816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5" name="Text 2"/>
          <p:cNvSpPr/>
          <p:nvPr/>
        </p:nvSpPr>
        <p:spPr>
          <a:xfrm>
            <a:off x="671015" y="3697861"/>
            <a:ext cx="7627382" cy="693420"/>
          </a:xfrm>
          <a:prstGeom prst="rect">
            <a:avLst/>
          </a:prstGeom>
          <a:noFill/>
          <a:ln/>
        </p:spPr>
        <p:txBody>
          <a:bodyPr wrap="square" lIns="0" tIns="0" rIns="0" bIns="0" rtlCol="0" anchor="t"/>
          <a:lstStyle/>
          <a:p>
            <a:pPr marL="0" indent="0" algn="l">
              <a:lnSpc>
                <a:spcPts val="3500"/>
              </a:lnSpc>
              <a:spcBef>
                <a:spcPts val="600"/>
              </a:spcBef>
              <a:spcAft>
                <a:spcPts val="600"/>
              </a:spcAft>
              <a:buNone/>
            </a:pPr>
            <a:endParaRPr lang="en-US" sz="35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229"/>
            <a:ext cx="14630400" cy="8229600"/>
          </a:xfrm>
          <a:prstGeom prst="rect">
            <a:avLst/>
          </a:prstGeom>
        </p:spPr>
      </p:pic>
      <p:sp>
        <p:nvSpPr>
          <p:cNvPr id="13" name="Text 3"/>
          <p:cNvSpPr/>
          <p:nvPr/>
        </p:nvSpPr>
        <p:spPr>
          <a:xfrm>
            <a:off x="244067" y="3697861"/>
            <a:ext cx="5369554" cy="570071"/>
          </a:xfrm>
          <a:prstGeom prst="rect">
            <a:avLst/>
          </a:prstGeom>
          <a:noFill/>
          <a:ln/>
        </p:spPr>
        <p:txBody>
          <a:bodyPr wrap="none" lIns="0" tIns="0" rIns="0" bIns="0" rtlCol="0" anchor="t"/>
          <a:lstStyle/>
          <a:p>
            <a:pPr marL="0" indent="0" algn="l">
              <a:lnSpc>
                <a:spcPts val="4450"/>
              </a:lnSpc>
              <a:buNone/>
            </a:pPr>
            <a:r>
              <a:rPr lang="en-US" sz="5000" b="1" dirty="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Xin </a:t>
            </a:r>
            <a:r>
              <a:rPr lang="en-US" sz="5000" b="1" dirty="0" err="1">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trân</a:t>
            </a:r>
            <a:r>
              <a:rPr lang="en-US" sz="5000" b="1" dirty="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trọng</a:t>
            </a:r>
            <a:endParaRPr lang="en-US" sz="5000" b="1" dirty="0" smtClean="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endParaRPr>
          </a:p>
          <a:p>
            <a:pPr marL="0" indent="0" algn="l">
              <a:lnSpc>
                <a:spcPts val="4450"/>
              </a:lnSpc>
              <a:buNone/>
            </a:pPr>
            <a:r>
              <a:rPr lang="en-US" sz="5000" b="1" dirty="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 </a:t>
            </a:r>
            <a:r>
              <a:rPr lang="en-US" sz="5000" b="1" dirty="0" smtClean="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    </a:t>
            </a:r>
            <a:r>
              <a:rPr lang="en-US" sz="5000" b="1" dirty="0" err="1" smtClean="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cảm</a:t>
            </a:r>
            <a:r>
              <a:rPr lang="en-US" sz="5000" b="1" dirty="0" smtClean="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 </a:t>
            </a:r>
            <a:r>
              <a:rPr lang="en-US" sz="5000" b="1" dirty="0">
                <a:solidFill>
                  <a:schemeClr val="accent5">
                    <a:lumMod val="20000"/>
                    <a:lumOff val="80000"/>
                  </a:schemeClr>
                </a:solidFill>
                <a:latin typeface="Times New Roman" panose="02020603050405020304" pitchFamily="18" charset="0"/>
                <a:ea typeface="Barlow Bold" pitchFamily="34" charset="-122"/>
                <a:cs typeface="Times New Roman" panose="02020603050405020304" pitchFamily="18" charset="0"/>
              </a:rPr>
              <a:t>ơn!</a:t>
            </a:r>
            <a:endParaRPr lang="en-US" sz="5000" dirty="0">
              <a:solidFill>
                <a:schemeClr val="accent5">
                  <a:lumMod val="20000"/>
                  <a:lumOff val="8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1274</Words>
  <Application>Microsoft Office PowerPoint</Application>
  <PresentationFormat>Custom</PresentationFormat>
  <Paragraphs>86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Montserrat</vt:lpstr>
      <vt:lpstr>Barlow Bold</vt:lpstr>
      <vt:lpstr>Times New Roman</vt:lpstr>
      <vt:lpstr>Arial</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DINH THI HANG</dc:creator>
  <cp:lastModifiedBy>Dell</cp:lastModifiedBy>
  <cp:revision>15</cp:revision>
  <cp:lastPrinted>2025-11-14T06:56:49Z</cp:lastPrinted>
  <dcterms:created xsi:type="dcterms:W3CDTF">2025-11-13T09:57:24Z</dcterms:created>
  <dcterms:modified xsi:type="dcterms:W3CDTF">2025-11-14T07:14:49Z</dcterms:modified>
</cp:coreProperties>
</file>